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1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F869D-4D0E-4A5E-A6FD-8A2275D69F41}" v="142" dt="2025-04-15T20:05:03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38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01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04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84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13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403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13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91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50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8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58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41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94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1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12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9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A2E1-2F71-4BD8-9D28-7C5C5F836D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44D317-EDE3-461D-89FF-7B9A67D9C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9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09508" y="4977676"/>
            <a:ext cx="4633549" cy="1126283"/>
          </a:xfrm>
        </p:spPr>
        <p:txBody>
          <a:bodyPr>
            <a:normAutofit/>
          </a:bodyPr>
          <a:lstStyle/>
          <a:p>
            <a:pPr algn="r"/>
            <a:r>
              <a:rPr lang="it-IT" sz="2800" b="1" cap="none" dirty="0"/>
              <a:t>Don Michelangelo </a:t>
            </a:r>
            <a:r>
              <a:rPr lang="it-IT" sz="2800" b="1" cap="none" dirty="0" err="1"/>
              <a:t>Priotto</a:t>
            </a:r>
            <a:endParaRPr lang="it-IT" sz="2800" b="1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58686" y="1999200"/>
            <a:ext cx="9204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Israele, popolo di Dio: </a:t>
            </a:r>
          </a:p>
          <a:p>
            <a:pPr algn="ctr"/>
            <a:r>
              <a:rPr lang="it-IT" sz="4000" b="1" dirty="0"/>
              <a:t>la sfida del Pentateuco </a:t>
            </a:r>
          </a:p>
          <a:p>
            <a:endParaRPr lang="it-IT" sz="3200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634343" y="801916"/>
            <a:ext cx="5882640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dirty="0"/>
              <a:t>Gerusalemme – CABT 2025</a:t>
            </a:r>
          </a:p>
        </p:txBody>
      </p:sp>
    </p:spTree>
    <p:extLst>
      <p:ext uri="{BB962C8B-B14F-4D97-AF65-F5344CB8AC3E}">
        <p14:creationId xmlns:p14="http://schemas.microsoft.com/office/powerpoint/2010/main" val="42286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err="1"/>
              <a:t>Dt</a:t>
            </a:r>
            <a:r>
              <a:rPr lang="it-IT" sz="4000" b="1" dirty="0"/>
              <a:t> 7,1-2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84710" y="1811383"/>
            <a:ext cx="8915400" cy="2795451"/>
          </a:xfrm>
        </p:spPr>
        <p:txBody>
          <a:bodyPr/>
          <a:lstStyle/>
          <a:p>
            <a:pPr algn="just"/>
            <a:r>
              <a:rPr lang="it-IT" sz="2400" i="1" baseline="30000" dirty="0"/>
              <a:t>1</a:t>
            </a:r>
            <a:r>
              <a:rPr lang="it-IT" sz="2400" i="1" dirty="0"/>
              <a:t>Quando il Signore, tuo Dio, ti avrà introdotto nella terra in cui stai per entrare per prenderne possesso e avrà scacciato davanti a te molte nazioni: gli Ittiti, i </a:t>
            </a:r>
            <a:r>
              <a:rPr lang="it-IT" sz="2400" i="1" dirty="0" err="1"/>
              <a:t>Gergesei</a:t>
            </a:r>
            <a:r>
              <a:rPr lang="it-IT" sz="2400" i="1" dirty="0"/>
              <a:t>, gli Amorrei, i Cananei, i </a:t>
            </a:r>
            <a:r>
              <a:rPr lang="it-IT" sz="2400" i="1" dirty="0" err="1"/>
              <a:t>Perizziti</a:t>
            </a:r>
            <a:r>
              <a:rPr lang="it-IT" sz="2400" i="1" dirty="0"/>
              <a:t>, gli </a:t>
            </a:r>
            <a:r>
              <a:rPr lang="it-IT" sz="2400" i="1" dirty="0" err="1"/>
              <a:t>Evei</a:t>
            </a:r>
            <a:r>
              <a:rPr lang="it-IT" sz="2400" i="1" dirty="0"/>
              <a:t> e i Gebusei, sette nazioni più grandi e più potenti di te, </a:t>
            </a:r>
            <a:r>
              <a:rPr lang="it-IT" sz="2400" i="1" baseline="30000" dirty="0"/>
              <a:t>2</a:t>
            </a:r>
            <a:r>
              <a:rPr lang="it-IT" sz="2400" i="1" dirty="0"/>
              <a:t>quando il Signore, tuo Dio, le avrà messe in tuo potere e tu le avrai sconfitte</a:t>
            </a:r>
            <a:r>
              <a:rPr lang="it-IT" sz="2400" b="1" i="1" dirty="0"/>
              <a:t>, tu le voterai allo sterminio</a:t>
            </a:r>
            <a:r>
              <a:rPr lang="it-IT" sz="2400" i="1" dirty="0"/>
              <a:t>. 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033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4000" b="1" dirty="0"/>
              <a:t>Problematicità</a:t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278498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Un comandamento molto problematico, perché si richiede non soltanto una </a:t>
            </a:r>
            <a:r>
              <a:rPr lang="it-IT" sz="2400" b="1" dirty="0"/>
              <a:t>ferma separazione</a:t>
            </a:r>
            <a:r>
              <a:rPr lang="it-IT" sz="2400" dirty="0"/>
              <a:t> dalle altre nazioni, ma si prescrive anche una </a:t>
            </a:r>
            <a:r>
              <a:rPr lang="it-IT" sz="2400" b="1" dirty="0"/>
              <a:t>completa distruzione</a:t>
            </a:r>
            <a:r>
              <a:rPr lang="it-IT" sz="2400" dirty="0"/>
              <a:t> sia delle persone sia delle cose. </a:t>
            </a:r>
          </a:p>
          <a:p>
            <a:pPr algn="just"/>
            <a:r>
              <a:rPr lang="it-IT" sz="2400" dirty="0"/>
              <a:t>Un atteggiamento radicale fondato sull’elezione divina e sul carattere sacro di Israele, che quindi non può mescolarsi con le altre nazioni. </a:t>
            </a:r>
          </a:p>
          <a:p>
            <a:endParaRPr lang="it-IT" dirty="0"/>
          </a:p>
        </p:txBody>
      </p:sp>
      <p:pic>
        <p:nvPicPr>
          <p:cNvPr id="6146" name="Picture 2" descr="Il popolo di Israele entra in Canaan — BIBLIOTECA ONLINE Watchtower">
            <a:extLst>
              <a:ext uri="{FF2B5EF4-FFF2-40B4-BE49-F238E27FC236}">
                <a16:creationId xmlns:a16="http://schemas.microsoft.com/office/drawing/2014/main" id="{31F176E3-1B48-8D62-A351-CE93AC66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37" y="4809134"/>
            <a:ext cx="3889887" cy="194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3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65338" y="456962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/>
              <a:t>			Carattere simbolico</a:t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9045" y="1604835"/>
            <a:ext cx="8915400" cy="2586446"/>
          </a:xfrm>
        </p:spPr>
        <p:txBody>
          <a:bodyPr/>
          <a:lstStyle/>
          <a:p>
            <a:pPr algn="just"/>
            <a:r>
              <a:rPr lang="it-IT" sz="2400" dirty="0"/>
              <a:t>Si tratta di un passo violento e imbarazzante; esso è comprensibile solo tenendo conto del </a:t>
            </a:r>
            <a:r>
              <a:rPr lang="it-IT" sz="2400" b="1" dirty="0"/>
              <a:t>carattere simbolico</a:t>
            </a:r>
            <a:r>
              <a:rPr lang="it-IT" sz="2400" dirty="0"/>
              <a:t> di tali prescrizioni, perché all’epoca della  redazione di questa pagina (regno di Giosia: seconda metà del VII sec.) le sette popolazioni cananee </a:t>
            </a:r>
            <a:r>
              <a:rPr lang="it-IT" sz="2400" b="1" dirty="0"/>
              <a:t>non esistevano più.</a:t>
            </a:r>
            <a:endParaRPr lang="it-IT" sz="2400" dirty="0"/>
          </a:p>
          <a:p>
            <a:endParaRPr lang="it-IT" dirty="0"/>
          </a:p>
        </p:txBody>
      </p:sp>
      <p:pic>
        <p:nvPicPr>
          <p:cNvPr id="7170" name="Picture 2" descr="I FILISTEI">
            <a:extLst>
              <a:ext uri="{FF2B5EF4-FFF2-40B4-BE49-F238E27FC236}">
                <a16:creationId xmlns:a16="http://schemas.microsoft.com/office/drawing/2014/main" id="{27CBC519-5AED-E25D-7971-7ECBA699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45" y="4014506"/>
            <a:ext cx="4386905" cy="258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4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1141" y="539931"/>
            <a:ext cx="9323272" cy="3777622"/>
          </a:xfrm>
        </p:spPr>
        <p:txBody>
          <a:bodyPr>
            <a:normAutofit fontScale="85000" lnSpcReduction="10000"/>
          </a:bodyPr>
          <a:lstStyle/>
          <a:p>
            <a:pPr marL="1371600" lvl="3" indent="0" algn="ctr">
              <a:buNone/>
            </a:pPr>
            <a:r>
              <a:rPr lang="it-IT" sz="4300" b="1" dirty="0"/>
              <a:t>Contro l’idolatria</a:t>
            </a:r>
          </a:p>
          <a:p>
            <a:pPr lvl="3" algn="ctr"/>
            <a:endParaRPr lang="it-IT" sz="4300" b="1" dirty="0"/>
          </a:p>
          <a:p>
            <a:pPr algn="just"/>
            <a:r>
              <a:rPr lang="it-IT" sz="2400" dirty="0"/>
              <a:t>Il divieto di matrimoni misti ha ancora senso se le nazioni sono già state annientate? Tale apparente incoerenza è però la chiave per interpretare il senso della </a:t>
            </a:r>
            <a:r>
              <a:rPr lang="it-IT" sz="2400" b="1" dirty="0"/>
              <a:t>legge dello sterminio</a:t>
            </a:r>
            <a:r>
              <a:rPr lang="it-IT" sz="2400" dirty="0"/>
              <a:t>. Il legame con le nazioni è visto come una tentazione che conduce ad adorare dèi stranieri. </a:t>
            </a:r>
          </a:p>
          <a:p>
            <a:pPr algn="just"/>
            <a:r>
              <a:rPr lang="it-IT" sz="2400" dirty="0"/>
              <a:t>Fare alleanza con questi popoli e scegliere matrimoni misti, significa rompere l’alleanza con </a:t>
            </a:r>
            <a:r>
              <a:rPr lang="it-IT" sz="2400" dirty="0" err="1"/>
              <a:t>Yhwh</a:t>
            </a:r>
            <a:r>
              <a:rPr lang="it-IT" sz="2400" dirty="0"/>
              <a:t>, Non si tratta di una </a:t>
            </a:r>
            <a:r>
              <a:rPr lang="it-IT" sz="2400" b="1" dirty="0"/>
              <a:t>motivazione etnica</a:t>
            </a:r>
            <a:r>
              <a:rPr lang="it-IT" sz="2400" dirty="0"/>
              <a:t>, ciò che è vietato è la </a:t>
            </a:r>
            <a:r>
              <a:rPr lang="it-IT" sz="2400" b="1" dirty="0"/>
              <a:t>comunione con l’idolatria</a:t>
            </a:r>
            <a:r>
              <a:rPr lang="it-IT" sz="2400" dirty="0"/>
              <a:t>. </a:t>
            </a:r>
          </a:p>
          <a:p>
            <a:endParaRPr lang="it-IT" sz="2400" dirty="0"/>
          </a:p>
        </p:txBody>
      </p:sp>
      <p:pic>
        <p:nvPicPr>
          <p:cNvPr id="9218" name="Picture 2" descr="Idolatria - Wikipedia">
            <a:extLst>
              <a:ext uri="{FF2B5EF4-FFF2-40B4-BE49-F238E27FC236}">
                <a16:creationId xmlns:a16="http://schemas.microsoft.com/office/drawing/2014/main" id="{082BF494-C6B4-F11D-8A27-DEE6E47A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219451"/>
            <a:ext cx="3510116" cy="2435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1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/>
              <a:t>Il contesto del Pentateuco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73187" y="1889760"/>
            <a:ext cx="8915400" cy="1889760"/>
          </a:xfrm>
        </p:spPr>
        <p:txBody>
          <a:bodyPr/>
          <a:lstStyle/>
          <a:p>
            <a:pPr algn="just"/>
            <a:r>
              <a:rPr lang="it-IT" sz="2400" dirty="0"/>
              <a:t>Detto questo, rimane però la necessità di una </a:t>
            </a:r>
            <a:r>
              <a:rPr lang="it-IT" sz="2400" b="1" dirty="0"/>
              <a:t>visione d’insieme</a:t>
            </a:r>
            <a:r>
              <a:rPr lang="it-IT" sz="2400" dirty="0"/>
              <a:t> che collochi più precisamente questi due testi di elezione provenienti dall’Esodo e dal Deuteronomio all’interno di tutto il Pentateuco.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E8B6029-D76B-80F6-34E5-DE84BD53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09" y="3779520"/>
            <a:ext cx="6283187" cy="245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22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/>
              <a:t>Visione d’insieme e diacronia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811383"/>
            <a:ext cx="8915400" cy="4171406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L’Israele premonarchico e monarchico è sicuramente un popolo di fede monoteistica, il cui Dio però è un </a:t>
            </a:r>
            <a:r>
              <a:rPr lang="it-IT" sz="2400" b="1" dirty="0"/>
              <a:t>Dio etnico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L’esperienza dell’</a:t>
            </a:r>
            <a:r>
              <a:rPr lang="it-IT" sz="2400" b="1" dirty="0"/>
              <a:t>esilio babilonese </a:t>
            </a:r>
            <a:r>
              <a:rPr lang="it-IT" sz="2400" dirty="0"/>
              <a:t>modifica profondamente questa coscienza religioso-etnica. </a:t>
            </a:r>
          </a:p>
          <a:p>
            <a:pPr algn="just"/>
            <a:r>
              <a:rPr lang="it-IT" sz="2400" dirty="0"/>
              <a:t>Se le realtà basilari su cui era fondato l’Israele preesilico (un territorio, una monarchia, una dinastia, un tempio, una razza) decadono, che cos’è Israele? </a:t>
            </a:r>
            <a:r>
              <a:rPr lang="it-IT" sz="2400" b="1" dirty="0"/>
              <a:t>Un popolo scomparso?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Israele scopre la sua </a:t>
            </a:r>
            <a:r>
              <a:rPr lang="it-IT" sz="2400" b="1" dirty="0"/>
              <a:t>vera identità</a:t>
            </a:r>
            <a:r>
              <a:rPr lang="it-IT" sz="2400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17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4771" y="992890"/>
            <a:ext cx="8911687" cy="1280890"/>
          </a:xfrm>
        </p:spPr>
        <p:txBody>
          <a:bodyPr/>
          <a:lstStyle/>
          <a:p>
            <a:r>
              <a:rPr lang="it-IT" sz="4000" b="1" dirty="0"/>
              <a:t>Un Dio universale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04067" y="2273780"/>
            <a:ext cx="8915400" cy="3219995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Israele vive ormai in mezzo alle nazioni; Yhwh è il Dio creatore di Israele, ma anche il </a:t>
            </a:r>
            <a:r>
              <a:rPr lang="it-IT" sz="2400" b="1" dirty="0"/>
              <a:t>creatore e il signore di tutte le nazioni. </a:t>
            </a:r>
          </a:p>
          <a:p>
            <a:pPr algn="just"/>
            <a:r>
              <a:rPr lang="it-IT" sz="2400" dirty="0"/>
              <a:t>Si passa così da una </a:t>
            </a:r>
            <a:r>
              <a:rPr lang="it-IT" sz="2400" b="1" dirty="0"/>
              <a:t>visione monoteistica etnica</a:t>
            </a:r>
            <a:r>
              <a:rPr lang="it-IT" sz="2400" dirty="0"/>
              <a:t> (Yhwh è l’unico Dio di Israele) ad una </a:t>
            </a:r>
            <a:r>
              <a:rPr lang="it-IT" sz="2400" b="1" dirty="0"/>
              <a:t>visione monoteistica universale</a:t>
            </a:r>
            <a:r>
              <a:rPr lang="it-IT" sz="2400" dirty="0"/>
              <a:t> (Yhwh è il Dio di tutto l’universo).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854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Rilettura delle tradizioni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7935" y="1616389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È nel contesto di questa riflessione esilica che nasce il</a:t>
            </a:r>
            <a:r>
              <a:rPr lang="it-IT" sz="2400" b="1" dirty="0"/>
              <a:t> Pentateuco </a:t>
            </a:r>
            <a:r>
              <a:rPr lang="it-IT" sz="2400" dirty="0"/>
              <a:t>e dunque la giusta interpretazione dei due testi sopracitati di Es 19,1-6 e di </a:t>
            </a:r>
            <a:r>
              <a:rPr lang="it-IT" sz="2400" dirty="0" err="1"/>
              <a:t>Dt</a:t>
            </a:r>
            <a:r>
              <a:rPr lang="it-IT" sz="2400" dirty="0"/>
              <a:t> 7,1-8. </a:t>
            </a:r>
          </a:p>
          <a:p>
            <a:pPr algn="just"/>
            <a:r>
              <a:rPr lang="it-IT" sz="2400" dirty="0"/>
              <a:t>Accanto ad essi si affiancano nuovi testi, in particolare </a:t>
            </a:r>
            <a:r>
              <a:rPr lang="it-IT" sz="2400" b="1" dirty="0" err="1"/>
              <a:t>Gen</a:t>
            </a:r>
            <a:r>
              <a:rPr lang="it-IT" sz="2400" b="1" dirty="0"/>
              <a:t> 1-11.</a:t>
            </a:r>
            <a:endParaRPr lang="it-IT" sz="2400" dirty="0"/>
          </a:p>
          <a:p>
            <a:pPr algn="just"/>
            <a:r>
              <a:rPr lang="it-IT" sz="2400" dirty="0"/>
              <a:t>Se Yhwh è anche il Dio di tutti i popoli, quale significato assume la scelta particolare di Israele? </a:t>
            </a:r>
          </a:p>
          <a:p>
            <a:pPr algn="just"/>
            <a:r>
              <a:rPr lang="it-IT" sz="2400" dirty="0"/>
              <a:t>Leggiamo due testi significativi: </a:t>
            </a:r>
            <a:r>
              <a:rPr lang="it-IT" sz="2400" b="1" dirty="0"/>
              <a:t>Gen 1,26-28 e Gen 10</a:t>
            </a:r>
            <a:r>
              <a:rPr lang="it-IT" sz="2400" dirty="0"/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031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Gen 1,26a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32458" y="1767840"/>
            <a:ext cx="8915400" cy="1045029"/>
          </a:xfrm>
        </p:spPr>
        <p:txBody>
          <a:bodyPr/>
          <a:lstStyle/>
          <a:p>
            <a:pPr algn="just"/>
            <a:r>
              <a:rPr lang="it-IT" sz="2400" i="1" dirty="0"/>
              <a:t>Facciamo un </a:t>
            </a:r>
            <a:r>
              <a:rPr lang="it-IT" sz="2400" b="1" i="1" dirty="0" err="1"/>
              <a:t>ʼādām</a:t>
            </a:r>
            <a:r>
              <a:rPr lang="it-IT" sz="2400" i="1" dirty="0"/>
              <a:t> a nostra immagine, secondo la nostra somiglianza (Gen 1,26a)</a:t>
            </a:r>
            <a:endParaRPr lang="it-IT" sz="2400" dirty="0"/>
          </a:p>
          <a:p>
            <a:endParaRPr lang="it-IT" dirty="0"/>
          </a:p>
        </p:txBody>
      </p:sp>
      <p:pic>
        <p:nvPicPr>
          <p:cNvPr id="12290" name="Picture 2" descr="La Creazione di Adamo di Michelangelo nella Cappella Sistina">
            <a:extLst>
              <a:ext uri="{FF2B5EF4-FFF2-40B4-BE49-F238E27FC236}">
                <a16:creationId xmlns:a16="http://schemas.microsoft.com/office/drawing/2014/main" id="{A399309C-938D-8A87-4AB3-2706EFB3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90" y="2812869"/>
            <a:ext cx="7818461" cy="3669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4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/>
              <a:t>Israele, figlio di Adamo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41167" y="1904999"/>
            <a:ext cx="8915400" cy="4487091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Il termine </a:t>
            </a:r>
            <a:r>
              <a:rPr lang="it-IT" sz="2400" i="1" dirty="0" err="1"/>
              <a:t>ʼādām</a:t>
            </a:r>
            <a:r>
              <a:rPr lang="it-IT" sz="2400" dirty="0"/>
              <a:t> ha un significato collettivo: l’umano, l’umanità, sottolineandone l’unità e l’indipendenza dalle distinzioni sociali, religiose, fisiche. </a:t>
            </a:r>
          </a:p>
          <a:p>
            <a:pPr algn="just"/>
            <a:r>
              <a:rPr lang="it-IT" sz="2400" dirty="0"/>
              <a:t>Questa caratterizzazione universale impedisce di restringere la religione all’ambito nazionalistico o razziale. </a:t>
            </a:r>
          </a:p>
          <a:p>
            <a:pPr algn="just"/>
            <a:r>
              <a:rPr lang="it-IT" sz="2400" dirty="0"/>
              <a:t>Israele prima di essere </a:t>
            </a:r>
            <a:r>
              <a:rPr lang="it-IT" sz="2400" b="1" dirty="0"/>
              <a:t>figlio di Abramo</a:t>
            </a:r>
            <a:r>
              <a:rPr lang="it-IT" sz="2400" dirty="0"/>
              <a:t>, è </a:t>
            </a:r>
            <a:r>
              <a:rPr lang="it-IT" sz="2400" b="1" dirty="0"/>
              <a:t>figlio di Adamo.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015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6502" y="580567"/>
            <a:ext cx="8911687" cy="1280890"/>
          </a:xfrm>
        </p:spPr>
        <p:txBody>
          <a:bodyPr>
            <a:noAutofit/>
          </a:bodyPr>
          <a:lstStyle/>
          <a:p>
            <a:r>
              <a:rPr lang="it-IT" sz="4000" b="1" dirty="0"/>
              <a:t>Premessa</a:t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5565" y="1450398"/>
            <a:ext cx="7357661" cy="4493623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Che cosa significa per Israele l’elezione a </a:t>
            </a:r>
            <a:r>
              <a:rPr lang="it-IT" sz="2400" b="1" dirty="0"/>
              <a:t>popolo di Dio</a:t>
            </a:r>
            <a:r>
              <a:rPr lang="it-IT" sz="2400" dirty="0"/>
              <a:t>? </a:t>
            </a:r>
          </a:p>
          <a:p>
            <a:pPr algn="just"/>
            <a:r>
              <a:rPr lang="it-IT" sz="2400" dirty="0"/>
              <a:t>Può una divinità, organicamente legata a una terra e a un popolo, legarsi a un altro popolo senza tuttavia rinunciare alla propria </a:t>
            </a:r>
            <a:r>
              <a:rPr lang="it-IT" sz="2400" b="1" dirty="0"/>
              <a:t>universalità</a:t>
            </a:r>
            <a:r>
              <a:rPr lang="it-IT" sz="2400" dirty="0"/>
              <a:t>? </a:t>
            </a:r>
          </a:p>
          <a:p>
            <a:pPr algn="just"/>
            <a:r>
              <a:rPr lang="it-IT" sz="2400" dirty="0"/>
              <a:t>Una trascendenza fine a sé stessa? </a:t>
            </a:r>
          </a:p>
          <a:p>
            <a:pPr algn="just"/>
            <a:r>
              <a:rPr lang="it-IT" sz="2400" dirty="0"/>
              <a:t>Un Dio  partigiano?</a:t>
            </a:r>
            <a:endParaRPr lang="it-IT" dirty="0"/>
          </a:p>
        </p:txBody>
      </p:sp>
      <p:pic>
        <p:nvPicPr>
          <p:cNvPr id="1026" name="Picture 2" descr="chiesapopolo">
            <a:extLst>
              <a:ext uri="{FF2B5EF4-FFF2-40B4-BE49-F238E27FC236}">
                <a16:creationId xmlns:a16="http://schemas.microsoft.com/office/drawing/2014/main" id="{8D779D21-0D77-ADFD-80E4-5461740E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0" y="1312487"/>
            <a:ext cx="2741775" cy="3485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96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/>
              <a:t>Dio entra in comunione con l’uomo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632155"/>
            <a:ext cx="8915400" cy="2703871"/>
          </a:xfrm>
        </p:spPr>
        <p:txBody>
          <a:bodyPr/>
          <a:lstStyle/>
          <a:p>
            <a:pPr algn="just"/>
            <a:r>
              <a:rPr lang="it-IT" sz="2400" dirty="0"/>
              <a:t>Questo nuovo essere è definito con la pregnante espressione «</a:t>
            </a:r>
            <a:r>
              <a:rPr lang="it-IT" sz="2400" i="1" dirty="0" err="1"/>
              <a:t>b</a:t>
            </a:r>
            <a:r>
              <a:rPr lang="it-IT" sz="2400" i="1" baseline="30000" dirty="0" err="1"/>
              <a:t>e</a:t>
            </a:r>
            <a:r>
              <a:rPr lang="it-IT" sz="2400" i="1" dirty="0" err="1"/>
              <a:t>ṣalmēnû</a:t>
            </a:r>
            <a:r>
              <a:rPr lang="it-IT" sz="2400" i="1" dirty="0"/>
              <a:t>, </a:t>
            </a:r>
            <a:r>
              <a:rPr lang="it-IT" sz="2400" i="1" dirty="0" err="1"/>
              <a:t>kîd</a:t>
            </a:r>
            <a:r>
              <a:rPr lang="it-IT" sz="2400" i="1" baseline="30000" dirty="0" err="1"/>
              <a:t>e</a:t>
            </a:r>
            <a:r>
              <a:rPr lang="it-IT" sz="2400" i="1" dirty="0" err="1"/>
              <a:t>mûtēnû</a:t>
            </a:r>
            <a:r>
              <a:rPr lang="it-IT" sz="2400" dirty="0"/>
              <a:t>»</a:t>
            </a:r>
            <a:r>
              <a:rPr lang="it-IT" sz="2400" i="1" dirty="0"/>
              <a:t> </a:t>
            </a:r>
            <a:r>
              <a:rPr lang="it-IT" sz="2400" dirty="0"/>
              <a:t>(«in nostra </a:t>
            </a:r>
            <a:r>
              <a:rPr lang="it-IT" sz="2400" b="1" dirty="0"/>
              <a:t>immagine</a:t>
            </a:r>
            <a:r>
              <a:rPr lang="it-IT" sz="2400" dirty="0"/>
              <a:t>, come nostra </a:t>
            </a:r>
            <a:r>
              <a:rPr lang="it-IT" sz="2400" b="1" dirty="0"/>
              <a:t>somiglianza</a:t>
            </a:r>
            <a:r>
              <a:rPr lang="it-IT" sz="2400" dirty="0"/>
              <a:t>»). </a:t>
            </a:r>
          </a:p>
          <a:p>
            <a:pPr algn="just"/>
            <a:r>
              <a:rPr lang="it-IT" sz="2400" dirty="0"/>
              <a:t>Viene sottolineata la singolare relazione che la creatura umana ha con Dio, senza enfatizzare né una parte, né una funzione, ma semplicemente la sua unità.</a:t>
            </a:r>
          </a:p>
          <a:p>
            <a:endParaRPr lang="it-IT" dirty="0"/>
          </a:p>
        </p:txBody>
      </p:sp>
      <p:pic>
        <p:nvPicPr>
          <p:cNvPr id="13314" name="Picture 2" descr="Dio e Adamo: la falsa storia delle due dita che in origine si toccavano –  Michelangelo Buonarroti è tornato">
            <a:extLst>
              <a:ext uri="{FF2B5EF4-FFF2-40B4-BE49-F238E27FC236}">
                <a16:creationId xmlns:a16="http://schemas.microsoft.com/office/drawing/2014/main" id="{0371BB7B-3E3C-9B9A-9C6C-E8F14FD0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6" y="4239751"/>
            <a:ext cx="4485968" cy="2385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6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64933" y="941350"/>
            <a:ext cx="8911687" cy="1280890"/>
          </a:xfrm>
        </p:spPr>
        <p:txBody>
          <a:bodyPr>
            <a:normAutofit/>
          </a:bodyPr>
          <a:lstStyle/>
          <a:p>
            <a:r>
              <a:rPr lang="it-IT" sz="4000" b="1" dirty="0"/>
              <a:t>L’uomo immagine di Dio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02599" y="2289732"/>
            <a:ext cx="8915400" cy="3777622"/>
          </a:xfrm>
        </p:spPr>
        <p:txBody>
          <a:bodyPr/>
          <a:lstStyle/>
          <a:p>
            <a:pPr algn="just"/>
            <a:r>
              <a:rPr lang="it-IT" sz="2400" dirty="0"/>
              <a:t>È tutto l’essere dell’uomo immagine di Dio ed è tutta l’umanità, di tutti i tempi e luoghi. ad essere immagine di Dio. </a:t>
            </a:r>
          </a:p>
          <a:p>
            <a:pPr algn="just"/>
            <a:r>
              <a:rPr lang="it-IT" sz="2400" dirty="0"/>
              <a:t>Certo dovrà testimoniarlo con scelte di vita importanti e coraggiose, ma l’immagine di Dio rimarrà il dono indelebile del Creatore.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775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1371" y="70248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it-IT" sz="4400" b="1" dirty="0"/>
              <a:t>Dio realizza questo progetto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5885" y="2595154"/>
            <a:ext cx="9658395" cy="2795451"/>
          </a:xfrm>
        </p:spPr>
        <p:txBody>
          <a:bodyPr/>
          <a:lstStyle/>
          <a:p>
            <a:pPr marL="0" indent="0">
              <a:buNone/>
            </a:pPr>
            <a:r>
              <a:rPr lang="it-IT" i="1" dirty="0"/>
              <a:t>“</a:t>
            </a:r>
            <a:r>
              <a:rPr lang="it-IT" sz="2600" i="1" dirty="0"/>
              <a:t>E Dio creò l’uomo </a:t>
            </a:r>
            <a:r>
              <a:rPr lang="it-IT" sz="2600" b="1" i="1" dirty="0"/>
              <a:t>a sua immagine </a:t>
            </a:r>
            <a:r>
              <a:rPr lang="it-IT" sz="2600" i="1" dirty="0"/>
              <a:t>(</a:t>
            </a:r>
            <a:r>
              <a:rPr lang="it-IT" sz="2600" i="1" dirty="0" err="1"/>
              <a:t>beṣalmô</a:t>
            </a:r>
            <a:r>
              <a:rPr lang="it-IT" sz="2600" i="1" dirty="0"/>
              <a:t>),</a:t>
            </a:r>
            <a:endParaRPr lang="it-IT" sz="2600" dirty="0"/>
          </a:p>
          <a:p>
            <a:pPr marL="0" indent="0">
              <a:buNone/>
            </a:pPr>
            <a:r>
              <a:rPr lang="it-IT" sz="2600" b="1" i="1" dirty="0"/>
              <a:t>a immagine </a:t>
            </a:r>
            <a:r>
              <a:rPr lang="it-IT" sz="2600" i="1" dirty="0"/>
              <a:t>(</a:t>
            </a:r>
            <a:r>
              <a:rPr lang="it-IT" sz="2600" i="1" dirty="0" err="1"/>
              <a:t>beṣelem</a:t>
            </a:r>
            <a:r>
              <a:rPr lang="it-IT" sz="2600" i="1" dirty="0"/>
              <a:t>) di Dio lo creò,</a:t>
            </a:r>
            <a:endParaRPr lang="it-IT" sz="2600" dirty="0"/>
          </a:p>
          <a:p>
            <a:pPr marL="0" indent="0">
              <a:buNone/>
            </a:pPr>
            <a:r>
              <a:rPr lang="it-IT" sz="2600" b="1" i="1" dirty="0"/>
              <a:t>maschio e femmina </a:t>
            </a:r>
            <a:r>
              <a:rPr lang="it-IT" sz="2600" i="1" dirty="0"/>
              <a:t>(</a:t>
            </a:r>
            <a:r>
              <a:rPr lang="it-IT" sz="2600" i="1" dirty="0" err="1"/>
              <a:t>zākār</a:t>
            </a:r>
            <a:r>
              <a:rPr lang="it-IT" sz="2600" i="1" dirty="0"/>
              <a:t> </a:t>
            </a:r>
            <a:r>
              <a:rPr lang="it-IT" sz="2600" i="1" dirty="0" err="1"/>
              <a:t>ûneqēbāh</a:t>
            </a:r>
            <a:r>
              <a:rPr lang="it-IT" sz="2600" i="1" dirty="0"/>
              <a:t>) li creò” (</a:t>
            </a:r>
            <a:r>
              <a:rPr lang="it-IT" sz="2600" i="1" dirty="0" err="1"/>
              <a:t>vv</a:t>
            </a:r>
            <a:r>
              <a:rPr lang="it-IT" sz="2600" i="1" dirty="0"/>
              <a:t>. 27-28).</a:t>
            </a:r>
            <a:endParaRPr lang="it-IT" sz="2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702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7658" y="1428206"/>
            <a:ext cx="6741039" cy="4511040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Il narratore sottolinea che Dio si propone di creare un essere che possa i</a:t>
            </a:r>
            <a:r>
              <a:rPr lang="it-IT" sz="2400" b="1" dirty="0"/>
              <a:t>nteragire</a:t>
            </a:r>
            <a:r>
              <a:rPr lang="it-IT" sz="2400" dirty="0"/>
              <a:t> con lui, parlare e rispondere.</a:t>
            </a:r>
          </a:p>
          <a:p>
            <a:pPr algn="just"/>
            <a:r>
              <a:rPr lang="it-IT" sz="2400" dirty="0"/>
              <a:t>È il mistero di un Dio puro dono, che esce dalla sua “autosufficienza” per entrare in </a:t>
            </a:r>
            <a:r>
              <a:rPr lang="it-IT" sz="2400" b="1" dirty="0"/>
              <a:t>comunione</a:t>
            </a:r>
            <a:r>
              <a:rPr lang="it-IT" sz="2400" dirty="0"/>
              <a:t> con una creatura fatta a sua immagine. </a:t>
            </a:r>
          </a:p>
          <a:p>
            <a:pPr algn="just"/>
            <a:r>
              <a:rPr lang="it-IT" sz="2400" dirty="0"/>
              <a:t>Questo è tanto più rilevante, se confrontato con i </a:t>
            </a:r>
            <a:r>
              <a:rPr lang="it-IT" sz="2400" b="1" dirty="0"/>
              <a:t>miti mesopotamici </a:t>
            </a:r>
            <a:r>
              <a:rPr lang="it-IT" sz="2400" dirty="0"/>
              <a:t>che descrivono un’azione di Dio finalizzata a servirlo.</a:t>
            </a:r>
          </a:p>
          <a:p>
            <a:endParaRPr lang="it-IT" dirty="0"/>
          </a:p>
        </p:txBody>
      </p:sp>
      <p:pic>
        <p:nvPicPr>
          <p:cNvPr id="14338" name="Picture 2" descr="Dio è comunione d'amore | DISF.org">
            <a:extLst>
              <a:ext uri="{FF2B5EF4-FFF2-40B4-BE49-F238E27FC236}">
                <a16:creationId xmlns:a16="http://schemas.microsoft.com/office/drawing/2014/main" id="{3BCB9382-E742-2C63-8B68-A8503178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186" y="1581922"/>
            <a:ext cx="2330225" cy="369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6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1349" y="614278"/>
            <a:ext cx="9614262" cy="1280890"/>
          </a:xfrm>
        </p:spPr>
        <p:txBody>
          <a:bodyPr>
            <a:normAutofit fontScale="90000"/>
          </a:bodyPr>
          <a:lstStyle/>
          <a:p>
            <a:r>
              <a:rPr lang="it-IT" sz="4400" b="1" dirty="0"/>
              <a:t>Dio poi benedice la coppia umana 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3736" y="2054598"/>
            <a:ext cx="8915400" cy="149484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La benedizione sfocia in </a:t>
            </a:r>
            <a:r>
              <a:rPr lang="it-IT" sz="2400" b="1" dirty="0"/>
              <a:t>cinque imperativi </a:t>
            </a:r>
            <a:r>
              <a:rPr lang="it-IT" sz="2400" dirty="0"/>
              <a:t>è: «Siate fecondi, moltiplicatevi, riempite la terra, assoggettatela, dominate». </a:t>
            </a:r>
          </a:p>
          <a:p>
            <a:endParaRPr lang="it-IT" dirty="0"/>
          </a:p>
        </p:txBody>
      </p:sp>
      <p:pic>
        <p:nvPicPr>
          <p:cNvPr id="15362" name="Picture 2" descr="L'amore tra l'uomo e la donna nella Bibbia">
            <a:extLst>
              <a:ext uri="{FF2B5EF4-FFF2-40B4-BE49-F238E27FC236}">
                <a16:creationId xmlns:a16="http://schemas.microsoft.com/office/drawing/2014/main" id="{607F8AF0-ED59-5519-9B6E-523DD59A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35" y="3429000"/>
            <a:ext cx="4182602" cy="3081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17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51ABED-0E72-9872-19D0-445E0F972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722" y="1710814"/>
            <a:ext cx="8915400" cy="3777622"/>
          </a:xfrm>
        </p:spPr>
        <p:txBody>
          <a:bodyPr/>
          <a:lstStyle/>
          <a:p>
            <a:pPr algn="just"/>
            <a:r>
              <a:rPr lang="it-IT" sz="2400" dirty="0"/>
              <a:t>L’uomo sarà fecondo e potrà riempire di vita la terra e ne inaugurerà il cammino storico. </a:t>
            </a:r>
          </a:p>
          <a:p>
            <a:pPr algn="just"/>
            <a:r>
              <a:rPr lang="it-IT" sz="2400" dirty="0"/>
              <a:t>Qui non si tratta di prendere possesso di una terra particolare, ma della </a:t>
            </a:r>
            <a:r>
              <a:rPr lang="it-IT" sz="2400" b="1" dirty="0"/>
              <a:t>terra intera;</a:t>
            </a:r>
            <a:r>
              <a:rPr lang="it-IT" sz="2400" dirty="0"/>
              <a:t> non con violenza, ma in forza del dono della vita. </a:t>
            </a:r>
          </a:p>
          <a:p>
            <a:pPr algn="just"/>
            <a:r>
              <a:rPr lang="it-IT" sz="2400" dirty="0"/>
              <a:t> E’ l’umanità intera ad essere chiamata a questo compito; la </a:t>
            </a:r>
            <a:r>
              <a:rPr lang="it-IT" sz="2400" b="1" dirty="0"/>
              <a:t>storia particolare di Israele viene riletta in chiave universale</a:t>
            </a:r>
            <a:r>
              <a:rPr lang="it-IT" sz="2400" dirty="0"/>
              <a:t> e purificata dal nazionalismo e dal particolarismo.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3136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3919" y="519608"/>
            <a:ext cx="8911687" cy="1280890"/>
          </a:xfrm>
        </p:spPr>
        <p:txBody>
          <a:bodyPr>
            <a:noAutofit/>
          </a:bodyPr>
          <a:lstStyle/>
          <a:p>
            <a:r>
              <a:rPr lang="it-IT" sz="4000" b="1" dirty="0"/>
              <a:t>La tavola dei popoli (Gen 10)</a:t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96834" y="1642829"/>
            <a:ext cx="8915400" cy="2929171"/>
          </a:xfrm>
        </p:spPr>
        <p:txBody>
          <a:bodyPr/>
          <a:lstStyle/>
          <a:p>
            <a:pPr algn="just"/>
            <a:r>
              <a:rPr lang="it-IT" sz="2400" dirty="0"/>
              <a:t>Israele non può più definirsi se non in </a:t>
            </a:r>
            <a:r>
              <a:rPr lang="it-IT" sz="2400" b="1" dirty="0"/>
              <a:t>rapporto alle nazioni.</a:t>
            </a:r>
          </a:p>
          <a:p>
            <a:pPr algn="just"/>
            <a:r>
              <a:rPr lang="it-IT" sz="2400" dirty="0"/>
              <a:t>La creazione si precisa come la creazione del mondo e il Dio creatore è anche il </a:t>
            </a:r>
            <a:r>
              <a:rPr lang="it-IT" sz="2400" b="1" dirty="0"/>
              <a:t>Signore di tutte le nazioni</a:t>
            </a:r>
            <a:r>
              <a:rPr lang="it-IT" sz="2400" dirty="0"/>
              <a:t>. </a:t>
            </a:r>
          </a:p>
          <a:p>
            <a:pPr algn="just"/>
            <a:r>
              <a:rPr lang="it-IT" sz="2400" dirty="0"/>
              <a:t>Uno dei mezzi per rispondere a questa istanza sono le </a:t>
            </a:r>
            <a:r>
              <a:rPr lang="it-IT" sz="2400" b="1" dirty="0"/>
              <a:t>genealogie</a:t>
            </a:r>
            <a:r>
              <a:rPr lang="it-IT" sz="2400" dirty="0"/>
              <a:t>, come quella di Gen 10.</a:t>
            </a:r>
          </a:p>
          <a:p>
            <a:pPr algn="just"/>
            <a:endParaRPr lang="it-IT" dirty="0"/>
          </a:p>
        </p:txBody>
      </p:sp>
      <p:pic>
        <p:nvPicPr>
          <p:cNvPr id="16386" name="Picture 2" descr="Genealogia o carta etnografica?">
            <a:extLst>
              <a:ext uri="{FF2B5EF4-FFF2-40B4-BE49-F238E27FC236}">
                <a16:creationId xmlns:a16="http://schemas.microsoft.com/office/drawing/2014/main" id="{52064E23-CADC-837F-E2C3-04BC9BDF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90" y="4374596"/>
            <a:ext cx="3662362" cy="2163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92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6502" y="502190"/>
            <a:ext cx="8911687" cy="1280890"/>
          </a:xfrm>
        </p:spPr>
        <p:txBody>
          <a:bodyPr>
            <a:noAutofit/>
          </a:bodyPr>
          <a:lstStyle/>
          <a:p>
            <a:r>
              <a:rPr lang="it-IT" sz="4000" b="1" dirty="0"/>
              <a:t>La tavola dei popoli</a:t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62789" y="1783080"/>
            <a:ext cx="8915400" cy="443266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i="1" baseline="30000" dirty="0"/>
              <a:t>1</a:t>
            </a:r>
            <a:r>
              <a:rPr lang="it-IT" sz="2400" i="1" dirty="0"/>
              <a:t>Questa è la discendenza dei figli di Noè: Sem, </a:t>
            </a:r>
            <a:r>
              <a:rPr lang="it-IT" sz="2400" i="1" dirty="0" err="1"/>
              <a:t>Cam</a:t>
            </a:r>
            <a:r>
              <a:rPr lang="it-IT" sz="2400" i="1" dirty="0"/>
              <a:t> e Iafet…</a:t>
            </a:r>
            <a:endParaRPr lang="it-IT" sz="2400" dirty="0"/>
          </a:p>
          <a:p>
            <a:pPr algn="just"/>
            <a:r>
              <a:rPr lang="it-IT" sz="2400" i="1" baseline="30000" dirty="0"/>
              <a:t>2</a:t>
            </a:r>
            <a:r>
              <a:rPr lang="it-IT" sz="2400" i="1" dirty="0"/>
              <a:t>I figli di Iafet: </a:t>
            </a:r>
            <a:r>
              <a:rPr lang="it-IT" sz="2400" i="1" dirty="0" err="1"/>
              <a:t>Gomer</a:t>
            </a:r>
            <a:r>
              <a:rPr lang="it-IT" sz="2400" i="1" dirty="0"/>
              <a:t>, </a:t>
            </a:r>
            <a:r>
              <a:rPr lang="it-IT" sz="2400" i="1" dirty="0" err="1"/>
              <a:t>Magòg</a:t>
            </a:r>
            <a:r>
              <a:rPr lang="it-IT" sz="2400" i="1" dirty="0"/>
              <a:t>, </a:t>
            </a:r>
            <a:r>
              <a:rPr lang="it-IT" sz="2400" i="1" dirty="0" err="1"/>
              <a:t>Madai</a:t>
            </a:r>
            <a:r>
              <a:rPr lang="it-IT" sz="2400" i="1" dirty="0"/>
              <a:t>, </a:t>
            </a:r>
            <a:r>
              <a:rPr lang="it-IT" sz="2400" i="1" dirty="0" err="1"/>
              <a:t>Iavan</a:t>
            </a:r>
            <a:r>
              <a:rPr lang="it-IT" sz="2400" i="1" dirty="0"/>
              <a:t>, </a:t>
            </a:r>
            <a:r>
              <a:rPr lang="it-IT" sz="2400" i="1" dirty="0" err="1"/>
              <a:t>Tubal</a:t>
            </a:r>
            <a:r>
              <a:rPr lang="it-IT" sz="2400" i="1" dirty="0"/>
              <a:t>, </a:t>
            </a:r>
            <a:r>
              <a:rPr lang="it-IT" sz="2400" i="1" dirty="0" err="1"/>
              <a:t>Mesec</a:t>
            </a:r>
            <a:r>
              <a:rPr lang="it-IT" sz="2400" i="1" dirty="0"/>
              <a:t> e </a:t>
            </a:r>
            <a:r>
              <a:rPr lang="it-IT" sz="2400" i="1" dirty="0" err="1"/>
              <a:t>Tiras</a:t>
            </a:r>
            <a:r>
              <a:rPr lang="it-IT" sz="2400" i="1" dirty="0"/>
              <a:t>…</a:t>
            </a:r>
            <a:endParaRPr lang="it-IT" sz="2400" dirty="0"/>
          </a:p>
          <a:p>
            <a:pPr algn="just"/>
            <a:r>
              <a:rPr lang="it-IT" sz="2400" i="1" baseline="30000" dirty="0"/>
              <a:t>6</a:t>
            </a:r>
            <a:r>
              <a:rPr lang="it-IT" sz="2400" i="1" dirty="0"/>
              <a:t>I figli di </a:t>
            </a:r>
            <a:r>
              <a:rPr lang="it-IT" sz="2400" i="1" dirty="0" err="1"/>
              <a:t>Cam</a:t>
            </a:r>
            <a:r>
              <a:rPr lang="it-IT" sz="2400" i="1" dirty="0"/>
              <a:t>: Etiopia, Egitto, Put e </a:t>
            </a:r>
            <a:r>
              <a:rPr lang="it-IT" sz="2400" i="1" dirty="0" err="1"/>
              <a:t>Canaan</a:t>
            </a:r>
            <a:r>
              <a:rPr lang="it-IT" sz="2400" i="1" dirty="0"/>
              <a:t>… </a:t>
            </a:r>
            <a:endParaRPr lang="it-IT" sz="2400" dirty="0"/>
          </a:p>
          <a:p>
            <a:pPr algn="just"/>
            <a:r>
              <a:rPr lang="it-IT" sz="2400" i="1" baseline="30000" dirty="0"/>
              <a:t>21</a:t>
            </a:r>
            <a:r>
              <a:rPr lang="it-IT" sz="2400" i="1" dirty="0"/>
              <a:t>Anche a Sem, fratello maggiore di Iafet e capostipite di tutti i figli di </a:t>
            </a:r>
            <a:r>
              <a:rPr lang="it-IT" sz="2400" i="1" dirty="0" err="1"/>
              <a:t>Eber</a:t>
            </a:r>
            <a:r>
              <a:rPr lang="it-IT" sz="2400" i="1" dirty="0"/>
              <a:t>, nacque una discendenza.  22 I figli di Sem: </a:t>
            </a:r>
            <a:r>
              <a:rPr lang="it-IT" sz="2400" i="1" dirty="0" err="1"/>
              <a:t>Elam</a:t>
            </a:r>
            <a:r>
              <a:rPr lang="it-IT" sz="2400" i="1" dirty="0"/>
              <a:t>, </a:t>
            </a:r>
            <a:r>
              <a:rPr lang="it-IT" sz="2400" i="1" dirty="0" err="1"/>
              <a:t>Assur</a:t>
            </a:r>
            <a:r>
              <a:rPr lang="it-IT" sz="2400" i="1" dirty="0"/>
              <a:t>, </a:t>
            </a:r>
            <a:r>
              <a:rPr lang="it-IT" sz="2400" i="1" dirty="0" err="1"/>
              <a:t>Arpacsàd</a:t>
            </a:r>
            <a:r>
              <a:rPr lang="it-IT" sz="2400" i="1" dirty="0"/>
              <a:t>, </a:t>
            </a:r>
            <a:r>
              <a:rPr lang="it-IT" sz="2400" i="1" dirty="0" err="1"/>
              <a:t>Lud</a:t>
            </a:r>
            <a:r>
              <a:rPr lang="it-IT" sz="2400" i="1" dirty="0"/>
              <a:t> e </a:t>
            </a:r>
            <a:r>
              <a:rPr lang="it-IT" sz="2400" i="1" dirty="0" err="1"/>
              <a:t>Aram</a:t>
            </a:r>
            <a:r>
              <a:rPr lang="it-IT" sz="2400" i="1" dirty="0"/>
              <a:t>…  </a:t>
            </a:r>
            <a:endParaRPr lang="it-IT" sz="2400" dirty="0"/>
          </a:p>
          <a:p>
            <a:pPr algn="just"/>
            <a:r>
              <a:rPr lang="it-IT" sz="2400" i="1" baseline="30000" dirty="0"/>
              <a:t>32</a:t>
            </a:r>
            <a:r>
              <a:rPr lang="it-IT" sz="2400" i="1" dirty="0"/>
              <a:t>Queste furono le famiglie dei figli di Noè secondo le loro genealogie, nelle rispettive nazioni. Da costoro si dispersero le nazioni sulla terra dopo il diluvio.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193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6447" y="555284"/>
            <a:ext cx="8911687" cy="1280890"/>
          </a:xfrm>
        </p:spPr>
        <p:txBody>
          <a:bodyPr>
            <a:noAutofit/>
          </a:bodyPr>
          <a:lstStyle/>
          <a:p>
            <a:r>
              <a:rPr lang="it-IT" sz="4000" b="1" dirty="0"/>
              <a:t>Israele nella comunità dei popoli</a:t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5816" y="1610804"/>
            <a:ext cx="6679196" cy="4894218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Gli antenati di Israele appaiono molto tardi nella storia del mondo.</a:t>
            </a:r>
          </a:p>
          <a:p>
            <a:pPr algn="just"/>
            <a:r>
              <a:rPr lang="it-IT" sz="2400" dirty="0"/>
              <a:t>L’esilio è finito; </a:t>
            </a:r>
            <a:r>
              <a:rPr lang="it-IT" sz="2400" b="1" dirty="0"/>
              <a:t>Ciro </a:t>
            </a:r>
            <a:r>
              <a:rPr lang="it-IT" sz="2400" dirty="0"/>
              <a:t>è accolto come liberatore inviato da Yhwh e addirittura come “</a:t>
            </a:r>
            <a:r>
              <a:rPr lang="it-IT" sz="2400" b="1" dirty="0"/>
              <a:t>unto</a:t>
            </a:r>
            <a:r>
              <a:rPr lang="it-IT" sz="2400" dirty="0"/>
              <a:t>” o “</a:t>
            </a:r>
            <a:r>
              <a:rPr lang="it-IT" sz="2400" b="1" dirty="0"/>
              <a:t>messia</a:t>
            </a:r>
            <a:r>
              <a:rPr lang="it-IT" sz="2400" dirty="0"/>
              <a:t>” di Yhwh (</a:t>
            </a:r>
            <a:r>
              <a:rPr lang="it-IT" sz="2400" dirty="0" err="1"/>
              <a:t>Is</a:t>
            </a:r>
            <a:r>
              <a:rPr lang="it-IT" sz="2400" dirty="0"/>
              <a:t> 45,1). </a:t>
            </a:r>
          </a:p>
          <a:p>
            <a:pPr algn="just"/>
            <a:r>
              <a:rPr lang="it-IT" sz="2400" dirty="0"/>
              <a:t>Appaiono anche le prime formulazioni chiare del </a:t>
            </a:r>
            <a:r>
              <a:rPr lang="it-IT" sz="2400" b="1" dirty="0"/>
              <a:t>monoteismo</a:t>
            </a:r>
            <a:r>
              <a:rPr lang="it-IT" sz="2400" dirty="0"/>
              <a:t>, cioè l’affermazione che esiste un solo Dio, creatore del mondo e signore di tutte le nazioni. </a:t>
            </a:r>
          </a:p>
          <a:p>
            <a:endParaRPr lang="it-IT" dirty="0"/>
          </a:p>
        </p:txBody>
      </p:sp>
      <p:pic>
        <p:nvPicPr>
          <p:cNvPr id="17410" name="Picture 2" descr="Una Breve Storia dei Diritti Umani">
            <a:extLst>
              <a:ext uri="{FF2B5EF4-FFF2-40B4-BE49-F238E27FC236}">
                <a16:creationId xmlns:a16="http://schemas.microsoft.com/office/drawing/2014/main" id="{7AB273DC-C6D6-60FB-D4E9-00AC14E2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03" y="1900085"/>
            <a:ext cx="2676605" cy="3121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15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58286" y="1001486"/>
            <a:ext cx="8915400" cy="5556068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La “Tavola delle nazioni” non fa che tradurre questa coscienza in termini genealogici. Tutte le nazioni sono apparentate e formano </a:t>
            </a:r>
            <a:r>
              <a:rPr lang="it-IT" sz="2400" b="1" dirty="0"/>
              <a:t>una sola famiglia</a:t>
            </a:r>
            <a:r>
              <a:rPr lang="it-IT" sz="2400" dirty="0"/>
              <a:t> perché c’è un solo creatore e signore dell’universo. </a:t>
            </a:r>
          </a:p>
          <a:p>
            <a:pPr algn="just"/>
            <a:r>
              <a:rPr lang="it-IT" sz="2400" dirty="0"/>
              <a:t>Il monoteismo ha come conseguenza una </a:t>
            </a:r>
            <a:r>
              <a:rPr lang="it-IT" sz="2400" b="1" dirty="0"/>
              <a:t>visione unificata</a:t>
            </a:r>
            <a:r>
              <a:rPr lang="it-IT" sz="2400" dirty="0"/>
              <a:t> dell’umanità, che non nega però la sua diversità. </a:t>
            </a:r>
          </a:p>
          <a:p>
            <a:pPr algn="just"/>
            <a:r>
              <a:rPr lang="it-IT" sz="2400" dirty="0"/>
              <a:t>Ora la convinzione che tutta l’umanità forma una grande famiglia, pur con tutte le sue differenze e particolarità, non sparisce quando inizia la storia dei patriarchi ebrei, grazie soprattutto alla figura di un </a:t>
            </a:r>
            <a:r>
              <a:rPr lang="it-IT" sz="2400" b="1" dirty="0"/>
              <a:t>Abramo “ecumenico</a:t>
            </a:r>
            <a:r>
              <a:rPr lang="it-IT" sz="2400" dirty="0"/>
              <a:t>”, in relazione con i popoli vicini, percepiti come altri, ma anche come parenti.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184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3588" y="427465"/>
            <a:ext cx="8911687" cy="1280890"/>
          </a:xfrm>
        </p:spPr>
        <p:txBody>
          <a:bodyPr>
            <a:normAutofit/>
          </a:bodyPr>
          <a:lstStyle/>
          <a:p>
            <a:r>
              <a:rPr lang="it-IT" sz="4000" b="1" dirty="0"/>
              <a:t>La riflessione del Pentateuco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10248" y="1590368"/>
            <a:ext cx="8915400" cy="2057400"/>
          </a:xfrm>
        </p:spPr>
        <p:txBody>
          <a:bodyPr/>
          <a:lstStyle/>
          <a:p>
            <a:pPr algn="just"/>
            <a:r>
              <a:rPr lang="it-IT" sz="2200" dirty="0"/>
              <a:t>L’ambito della nostra riflessione è il solo </a:t>
            </a:r>
            <a:r>
              <a:rPr lang="it-IT" sz="2200" b="1" dirty="0"/>
              <a:t>Pentateuco</a:t>
            </a:r>
            <a:r>
              <a:rPr lang="it-IT" sz="2200" dirty="0"/>
              <a:t>. </a:t>
            </a:r>
          </a:p>
          <a:p>
            <a:pPr algn="just"/>
            <a:r>
              <a:rPr lang="it-IT" sz="2200" dirty="0"/>
              <a:t>Come nasce in Israele la coscienza di essere un popolo eletto?</a:t>
            </a:r>
          </a:p>
          <a:p>
            <a:pPr algn="just"/>
            <a:r>
              <a:rPr lang="it-IT" sz="2200" dirty="0"/>
              <a:t> Come ha risposto alle </a:t>
            </a:r>
            <a:r>
              <a:rPr lang="it-IT" sz="2200" b="1" dirty="0"/>
              <a:t>domande</a:t>
            </a:r>
            <a:r>
              <a:rPr lang="it-IT" sz="2200" dirty="0"/>
              <a:t> e alle </a:t>
            </a:r>
            <a:r>
              <a:rPr lang="it-IT" sz="2200" b="1" dirty="0"/>
              <a:t>contraddizioni</a:t>
            </a:r>
            <a:r>
              <a:rPr lang="it-IT" sz="2200" dirty="0"/>
              <a:t> che questo suo essere potrebbe suscitare.</a:t>
            </a:r>
          </a:p>
          <a:p>
            <a:endParaRPr lang="it-IT" dirty="0"/>
          </a:p>
        </p:txBody>
      </p:sp>
      <p:pic>
        <p:nvPicPr>
          <p:cNvPr id="2050" name="Picture 2" descr="Pentateuco - Leggiamo i libri di Levitico, Numeri e Deuteronomio - Unità  Pastorale di Castel Maggiore">
            <a:extLst>
              <a:ext uri="{FF2B5EF4-FFF2-40B4-BE49-F238E27FC236}">
                <a16:creationId xmlns:a16="http://schemas.microsoft.com/office/drawing/2014/main" id="{B43E79B2-685F-4326-689D-66956D41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86" y="3870068"/>
            <a:ext cx="36861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99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3028" y="265320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/>
              <a:t>Sintesi finale</a:t>
            </a:r>
            <a:br>
              <a:rPr lang="it-IT" sz="4000" b="1" dirty="0"/>
            </a:b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814390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9093" y="917848"/>
            <a:ext cx="8911687" cy="1280890"/>
          </a:xfrm>
        </p:spPr>
        <p:txBody>
          <a:bodyPr/>
          <a:lstStyle/>
          <a:p>
            <a:r>
              <a:rPr lang="it-IT" sz="4000" b="1" dirty="0"/>
              <a:t>Un monoteismo incarnato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69726" y="2198740"/>
            <a:ext cx="8915400" cy="2460523"/>
          </a:xfrm>
        </p:spPr>
        <p:txBody>
          <a:bodyPr/>
          <a:lstStyle/>
          <a:p>
            <a:pPr algn="just"/>
            <a:r>
              <a:rPr lang="it-IT" sz="2400" dirty="0"/>
              <a:t>L’accezione di Israele, popolo di Dio, ci interpella in profondità sul significato del </a:t>
            </a:r>
            <a:r>
              <a:rPr lang="it-IT" sz="2400" b="1" dirty="0"/>
              <a:t>monoteismo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Esso propone non l’esistenza di un solo Dio in assoluto, in </a:t>
            </a:r>
            <a:r>
              <a:rPr lang="it-IT" sz="2400" b="1" dirty="0"/>
              <a:t>una unicità irrelata</a:t>
            </a:r>
            <a:r>
              <a:rPr lang="it-IT" sz="2400" dirty="0"/>
              <a:t>, ma la realtà di un Dio che, scegliendo Israele, ha scelto tutta l’umanità.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9452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5372" y="1323702"/>
            <a:ext cx="8915400" cy="4310743"/>
          </a:xfrm>
        </p:spPr>
        <p:txBody>
          <a:bodyPr/>
          <a:lstStyle/>
          <a:p>
            <a:pPr algn="just"/>
            <a:r>
              <a:rPr lang="it-IT" sz="2400" dirty="0"/>
              <a:t>Ora, se il destinatario della elezione divina è l’intera umanità, questo non stride con la </a:t>
            </a:r>
            <a:r>
              <a:rPr lang="it-IT" sz="2400" b="1" dirty="0"/>
              <a:t>scelta particolare di Israele? </a:t>
            </a:r>
          </a:p>
          <a:p>
            <a:pPr algn="just"/>
            <a:r>
              <a:rPr lang="it-IT" sz="2400" b="1" dirty="0"/>
              <a:t>No</a:t>
            </a:r>
            <a:r>
              <a:rPr lang="it-IT" sz="2400" dirty="0"/>
              <a:t>, perché il monoteismo non viene solo più inteso come la realtà del Dio unico e della sua universale benevolenza e alleanza verso l’umanità, bensì come l’espressione di questa realtà </a:t>
            </a:r>
            <a:r>
              <a:rPr lang="it-IT" sz="2400" b="1" dirty="0"/>
              <a:t>dentro la figura storico-culturale di una religione</a:t>
            </a:r>
            <a:r>
              <a:rPr lang="it-IT" sz="2400" dirty="0"/>
              <a:t>: la religione ebraica nella sua maturità.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223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1295" y="1399060"/>
            <a:ext cx="8915400" cy="253419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16000" b="1" dirty="0"/>
              <a:t>Una elezione rappresentativa</a:t>
            </a:r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r>
              <a:rPr lang="it-IT" sz="9600" dirty="0"/>
              <a:t>L’elezione di Israele appare così non come </a:t>
            </a:r>
            <a:r>
              <a:rPr lang="it-IT" sz="9600" b="1" dirty="0"/>
              <a:t>un’elezione esclusiva</a:t>
            </a:r>
            <a:r>
              <a:rPr lang="it-IT" sz="9600" dirty="0"/>
              <a:t>, ma </a:t>
            </a:r>
            <a:r>
              <a:rPr lang="it-IT" sz="9600" b="1" dirty="0"/>
              <a:t>rappresentativa.</a:t>
            </a:r>
            <a:r>
              <a:rPr lang="it-IT" sz="9600" dirty="0"/>
              <a:t> </a:t>
            </a:r>
          </a:p>
          <a:p>
            <a:pPr marL="0" indent="0" algn="just">
              <a:buNone/>
            </a:pPr>
            <a:endParaRPr lang="it-IT" sz="9600" dirty="0"/>
          </a:p>
          <a:p>
            <a:pPr algn="just"/>
            <a:r>
              <a:rPr lang="it-IT" sz="9600" dirty="0"/>
              <a:t>Rappresentativa del </a:t>
            </a:r>
            <a:r>
              <a:rPr lang="it-IT" sz="9600" b="1" dirty="0"/>
              <a:t>disegno elettivo </a:t>
            </a:r>
            <a:r>
              <a:rPr lang="it-IT" sz="9600" dirty="0"/>
              <a:t>divino e anche rappresentativa dell’umanità già </a:t>
            </a:r>
            <a:r>
              <a:rPr lang="it-IT" sz="9600" b="1" dirty="0"/>
              <a:t>cosciente</a:t>
            </a:r>
            <a:r>
              <a:rPr lang="it-IT" sz="9600" dirty="0"/>
              <a:t> di questa elezione e dell’umanità </a:t>
            </a:r>
            <a:r>
              <a:rPr lang="it-IT" sz="9600" b="1" dirty="0"/>
              <a:t>ancora in cammino</a:t>
            </a:r>
            <a:r>
              <a:rPr lang="it-IT" sz="9600" dirty="0"/>
              <a:t> verso questa presa di coscienza.</a:t>
            </a:r>
          </a:p>
        </p:txBody>
      </p:sp>
    </p:spTree>
    <p:extLst>
      <p:ext uri="{BB962C8B-B14F-4D97-AF65-F5344CB8AC3E}">
        <p14:creationId xmlns:p14="http://schemas.microsoft.com/office/powerpoint/2010/main" val="3420640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dirty="0"/>
              <a:t>Come essere popolo di Dio in mezzo alle nazioni?</a:t>
            </a:r>
            <a:r>
              <a:rPr lang="it-IT" sz="4400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5" y="2345415"/>
            <a:ext cx="8915400" cy="1872624"/>
          </a:xfrm>
        </p:spPr>
        <p:txBody>
          <a:bodyPr/>
          <a:lstStyle/>
          <a:p>
            <a:pPr algn="just"/>
            <a:r>
              <a:rPr lang="it-IT" sz="2400" dirty="0"/>
              <a:t>Avvia la risposta una parola di Yhwh nel contesto dell’istituzione giubilare: «</a:t>
            </a:r>
            <a:r>
              <a:rPr lang="it-IT" sz="2400" i="1" dirty="0"/>
              <a:t>Le terre non si potranno vendere per sempre, perché </a:t>
            </a:r>
            <a:r>
              <a:rPr lang="it-IT" sz="2400" b="1" i="1" dirty="0"/>
              <a:t>la terra è mia</a:t>
            </a:r>
            <a:r>
              <a:rPr lang="it-IT" sz="2400" i="1" dirty="0"/>
              <a:t>, e voi siete presso di me come </a:t>
            </a:r>
            <a:r>
              <a:rPr lang="it-IT" sz="2400" b="1" i="1" dirty="0"/>
              <a:t>forestieri e ospiti</a:t>
            </a:r>
            <a:r>
              <a:rPr lang="it-IT" sz="2400" dirty="0"/>
              <a:t> (</a:t>
            </a:r>
            <a:r>
              <a:rPr lang="it-IT" sz="2400" dirty="0" err="1"/>
              <a:t>Lv</a:t>
            </a:r>
            <a:r>
              <a:rPr lang="it-IT" sz="2400" dirty="0"/>
              <a:t> 25,23).</a:t>
            </a:r>
          </a:p>
          <a:p>
            <a:pPr algn="just"/>
            <a:endParaRPr lang="it-IT" dirty="0"/>
          </a:p>
        </p:txBody>
      </p:sp>
      <p:pic>
        <p:nvPicPr>
          <p:cNvPr id="18434" name="Picture 2" descr="Visita al Monte Nebo: in vista della terra promessa - Viaggi da Fotografare">
            <a:extLst>
              <a:ext uri="{FF2B5EF4-FFF2-40B4-BE49-F238E27FC236}">
                <a16:creationId xmlns:a16="http://schemas.microsoft.com/office/drawing/2014/main" id="{C12B92E1-FD03-9BD2-46CB-F124A27F0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67" y="4094685"/>
            <a:ext cx="4080387" cy="2554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91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07030" y="1009633"/>
            <a:ext cx="8915400" cy="3777622"/>
          </a:xfrm>
        </p:spPr>
        <p:txBody>
          <a:bodyPr/>
          <a:lstStyle/>
          <a:p>
            <a:pPr algn="just"/>
            <a:r>
              <a:rPr lang="it-IT" sz="2400" dirty="0"/>
              <a:t>Israele non è proprietario della Terra promessa, ma </a:t>
            </a:r>
            <a:r>
              <a:rPr lang="it-IT" sz="2400" b="1" dirty="0"/>
              <a:t>ospite</a:t>
            </a:r>
            <a:r>
              <a:rPr lang="it-IT" sz="2400" dirty="0"/>
              <a:t>, anzi addirittura </a:t>
            </a:r>
            <a:r>
              <a:rPr lang="it-IT" sz="2400" b="1" i="1" dirty="0" err="1"/>
              <a:t>gēr</a:t>
            </a:r>
            <a:r>
              <a:rPr lang="it-IT" sz="2400" dirty="0"/>
              <a:t>, forestiero.</a:t>
            </a:r>
          </a:p>
          <a:p>
            <a:pPr algn="just"/>
            <a:r>
              <a:rPr lang="it-IT" sz="2400" dirty="0"/>
              <a:t>Israele paradossalmente anche nella Terra promessa è </a:t>
            </a:r>
            <a:r>
              <a:rPr lang="it-IT" sz="2400" b="1" dirty="0"/>
              <a:t>nomade</a:t>
            </a:r>
            <a:r>
              <a:rPr lang="it-IT" sz="2400" dirty="0"/>
              <a:t>: «sedentario, ma non seduto, non “arrivato”,</a:t>
            </a:r>
          </a:p>
          <a:p>
            <a:pPr algn="just"/>
            <a:r>
              <a:rPr lang="it-IT" sz="2400" dirty="0"/>
              <a:t>perché la Terra rimane “</a:t>
            </a:r>
            <a:r>
              <a:rPr lang="it-IT" sz="2400" b="1" dirty="0"/>
              <a:t>promessa</a:t>
            </a:r>
            <a:r>
              <a:rPr lang="it-IT" sz="2400" dirty="0"/>
              <a:t>”, e dev’essere ogni giorno di nuovo raggiunta attraverso un “</a:t>
            </a:r>
            <a:r>
              <a:rPr lang="it-IT" sz="2400" b="1" dirty="0"/>
              <a:t>esodo sul posto</a:t>
            </a:r>
            <a:r>
              <a:rPr lang="it-IT" sz="2400" dirty="0"/>
              <a:t>”. </a:t>
            </a:r>
          </a:p>
          <a:p>
            <a:pPr algn="just"/>
            <a:endParaRPr lang="it-IT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B6871717-25A1-A5D7-47B9-F9DA13FC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75" y="4387279"/>
            <a:ext cx="6462795" cy="1896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60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4411" y="1062446"/>
            <a:ext cx="8915400" cy="1750423"/>
          </a:xfrm>
        </p:spPr>
        <p:txBody>
          <a:bodyPr/>
          <a:lstStyle/>
          <a:p>
            <a:pPr algn="just"/>
            <a:r>
              <a:rPr lang="it-IT" sz="2400" dirty="0"/>
              <a:t>Nella stessa direzione si muove la metafora cara a </a:t>
            </a:r>
            <a:r>
              <a:rPr lang="it-IT" sz="2400" dirty="0" err="1"/>
              <a:t>Levinas</a:t>
            </a:r>
            <a:r>
              <a:rPr lang="it-IT" sz="2400" dirty="0"/>
              <a:t>: a differenza di </a:t>
            </a:r>
            <a:r>
              <a:rPr lang="it-IT" sz="2400" b="1" dirty="0"/>
              <a:t>Ulisse</a:t>
            </a:r>
            <a:r>
              <a:rPr lang="it-IT" sz="2400" dirty="0"/>
              <a:t> che se ne va, vive la sua odissea, ma fa ritorno a casa, l’ebreo è come </a:t>
            </a:r>
            <a:r>
              <a:rPr lang="it-IT" sz="2400" b="1" i="1" dirty="0"/>
              <a:t>Abramo</a:t>
            </a:r>
            <a:r>
              <a:rPr lang="it-IT" sz="2400" dirty="0"/>
              <a:t>, che esce da casa senza farvi ritorno».</a:t>
            </a:r>
          </a:p>
          <a:p>
            <a:endParaRPr lang="it-IT" dirty="0"/>
          </a:p>
        </p:txBody>
      </p:sp>
      <p:pic>
        <p:nvPicPr>
          <p:cNvPr id="20482" name="Picture 2" descr="A proposito di Ulisse e del suo ritorno a Itaca - HuffPost Italia">
            <a:extLst>
              <a:ext uri="{FF2B5EF4-FFF2-40B4-BE49-F238E27FC236}">
                <a16:creationId xmlns:a16="http://schemas.microsoft.com/office/drawing/2014/main" id="{F77C73CB-D4F9-F0F4-00E0-5689461A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03" y="2980017"/>
            <a:ext cx="5543179" cy="314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sraele">
            <a:extLst>
              <a:ext uri="{FF2B5EF4-FFF2-40B4-BE49-F238E27FC236}">
                <a16:creationId xmlns:a16="http://schemas.microsoft.com/office/drawing/2014/main" id="{6B9873D4-8F63-BFFB-54D8-4C219352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72" y="2980017"/>
            <a:ext cx="2668150" cy="314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5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267" y="338974"/>
            <a:ext cx="8911687" cy="1280890"/>
          </a:xfrm>
        </p:spPr>
        <p:txBody>
          <a:bodyPr>
            <a:noAutofit/>
          </a:bodyPr>
          <a:lstStyle/>
          <a:p>
            <a:r>
              <a:rPr lang="it-IT" sz="4000" b="1" dirty="0"/>
              <a:t>Israele come popolo eletto</a:t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0554" y="1176518"/>
            <a:ext cx="8915400" cy="3198115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Il punto di partenza fondamentale è </a:t>
            </a:r>
            <a:r>
              <a:rPr lang="it-IT" sz="2400" b="1" dirty="0"/>
              <a:t>l’esperienza dell’esodo</a:t>
            </a:r>
            <a:r>
              <a:rPr lang="it-IT" sz="2400" dirty="0"/>
              <a:t>: Israele non è nato in Egitto!</a:t>
            </a:r>
          </a:p>
          <a:p>
            <a:pPr algn="just"/>
            <a:r>
              <a:rPr lang="it-IT" sz="2400" dirty="0"/>
              <a:t>Abramo stesso è un </a:t>
            </a:r>
            <a:r>
              <a:rPr lang="it-IT" sz="2400" b="1" dirty="0"/>
              <a:t>immigrato</a:t>
            </a:r>
            <a:r>
              <a:rPr lang="it-IT" sz="2400" dirty="0"/>
              <a:t> in Canaan.</a:t>
            </a:r>
          </a:p>
          <a:p>
            <a:pPr algn="just"/>
            <a:r>
              <a:rPr lang="it-IT" sz="2400" dirty="0"/>
              <a:t>Israele è un popolo un popolo eletto, creato dalla libera scelta di Dio.</a:t>
            </a:r>
          </a:p>
          <a:p>
            <a:pPr algn="just"/>
            <a:r>
              <a:rPr lang="it-IT" sz="2400" dirty="0"/>
              <a:t>Ci soffermiamo anzitutto su due passi significativi: </a:t>
            </a:r>
            <a:r>
              <a:rPr lang="it-IT" sz="2400" b="1" dirty="0"/>
              <a:t>Es 19,1-6 e </a:t>
            </a:r>
            <a:r>
              <a:rPr lang="it-IT" sz="2400" b="1" dirty="0" err="1"/>
              <a:t>Dt</a:t>
            </a:r>
            <a:r>
              <a:rPr lang="it-IT" sz="2400" b="1" dirty="0"/>
              <a:t> 7,6-8.  </a:t>
            </a:r>
          </a:p>
          <a:p>
            <a:endParaRPr lang="it-IT" dirty="0"/>
          </a:p>
        </p:txBody>
      </p:sp>
      <p:pic>
        <p:nvPicPr>
          <p:cNvPr id="3074" name="Picture 2" descr="LA CACCIATA DEGLI HYKSOS (O L'ESODO?) – LA CIVILTA' EGIZIA">
            <a:extLst>
              <a:ext uri="{FF2B5EF4-FFF2-40B4-BE49-F238E27FC236}">
                <a16:creationId xmlns:a16="http://schemas.microsoft.com/office/drawing/2014/main" id="{7E617585-2C0F-98FA-84C9-4C7C815D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14" y="4288812"/>
            <a:ext cx="4149213" cy="2333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3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/>
              <a:t>Es 19,1-6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0537" y="1774370"/>
            <a:ext cx="8915400" cy="441742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i="1" baseline="30000" dirty="0"/>
              <a:t>1</a:t>
            </a:r>
            <a:r>
              <a:rPr lang="it-IT" sz="2400" i="1" dirty="0"/>
              <a:t>Al terzo mese dall’uscita degli israeliti dalla terra d’Egitto, in questo giorno, essi arrivarono al deserto del Sinai. </a:t>
            </a:r>
            <a:r>
              <a:rPr lang="it-IT" sz="2400" i="1" baseline="30000" dirty="0"/>
              <a:t>2</a:t>
            </a:r>
            <a:r>
              <a:rPr lang="it-IT" sz="2400" i="1" dirty="0"/>
              <a:t>Partirono da </a:t>
            </a:r>
            <a:r>
              <a:rPr lang="it-IT" sz="2400" i="1" dirty="0" err="1"/>
              <a:t>Refidìm</a:t>
            </a:r>
            <a:r>
              <a:rPr lang="it-IT" sz="2400" i="1" dirty="0"/>
              <a:t> e arrivarono al deserto del Sinai; si accamparono nel deserto; là si accampò Israele, di fronte al monte</a:t>
            </a:r>
            <a:r>
              <a:rPr lang="it-IT" i="1" dirty="0"/>
              <a:t>. </a:t>
            </a:r>
            <a:r>
              <a:rPr lang="it-IT" sz="2400" i="1" baseline="30000" dirty="0"/>
              <a:t>3</a:t>
            </a:r>
            <a:r>
              <a:rPr lang="it-IT" sz="2400" i="1" dirty="0"/>
              <a:t>Mosè salì verso Dio; YHWH lo chiamò dal monte, dicendo: «Così dirai alla casa di Giacobbe e annuncerai agli israeliti: </a:t>
            </a:r>
            <a:r>
              <a:rPr lang="it-IT" sz="2400" i="1" baseline="30000" dirty="0"/>
              <a:t>4</a:t>
            </a:r>
            <a:r>
              <a:rPr lang="it-IT" sz="2400" i="1" dirty="0"/>
              <a:t>“Voi stessi avete visto ciò che io ho fatto all’Egitto e come vi ho portato su ali di aquile e </a:t>
            </a:r>
            <a:r>
              <a:rPr lang="it-IT" sz="2400" b="1" i="1" dirty="0"/>
              <a:t>vi ho fatto venire fino a me</a:t>
            </a:r>
            <a:r>
              <a:rPr lang="it-IT" sz="2400" i="1" dirty="0"/>
              <a:t>. </a:t>
            </a:r>
            <a:r>
              <a:rPr lang="it-IT" sz="2400" i="1" baseline="30000" dirty="0"/>
              <a:t>5</a:t>
            </a:r>
            <a:r>
              <a:rPr lang="it-IT" sz="2400" i="1" dirty="0"/>
              <a:t>Ora, se vorrete davvero ascoltare la mia voce e custodirete la mia alleanza, sarete per me una </a:t>
            </a:r>
            <a:r>
              <a:rPr lang="it-IT" sz="2400" b="1" i="1" dirty="0"/>
              <a:t>proprietà particolare</a:t>
            </a:r>
            <a:r>
              <a:rPr lang="it-IT" sz="2400" i="1" dirty="0"/>
              <a:t> tra tutti i popoli, perché mia è tutta la terra. </a:t>
            </a:r>
            <a:r>
              <a:rPr lang="it-IT" sz="2400" i="1" baseline="30000" dirty="0"/>
              <a:t>6</a:t>
            </a:r>
            <a:r>
              <a:rPr lang="it-IT" sz="2400" i="1" dirty="0"/>
              <a:t>Voi sarete per me un </a:t>
            </a:r>
            <a:r>
              <a:rPr lang="it-IT" sz="2400" b="1" i="1" dirty="0"/>
              <a:t>regno di sacerdoti</a:t>
            </a:r>
            <a:r>
              <a:rPr lang="it-IT" sz="2400" i="1" dirty="0"/>
              <a:t> e una </a:t>
            </a:r>
            <a:r>
              <a:rPr lang="it-IT" sz="2400" b="1" i="1" dirty="0"/>
              <a:t>nazione santa</a:t>
            </a:r>
            <a:r>
              <a:rPr lang="it-IT" sz="2400" i="1" dirty="0"/>
              <a:t>”</a:t>
            </a:r>
            <a:r>
              <a:rPr lang="it-IT" sz="2400" dirty="0"/>
              <a:t>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69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9089" y="459209"/>
            <a:ext cx="8911687" cy="1280890"/>
          </a:xfrm>
        </p:spPr>
        <p:txBody>
          <a:bodyPr>
            <a:noAutofit/>
          </a:bodyPr>
          <a:lstStyle/>
          <a:p>
            <a:r>
              <a:rPr lang="it-IT" sz="4000" b="1" dirty="0"/>
              <a:t>L’entrata nella terra: simbolo di comunione con Dio</a:t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95376" y="2340357"/>
            <a:ext cx="8915400" cy="4196085"/>
          </a:xfrm>
        </p:spPr>
        <p:txBody>
          <a:bodyPr>
            <a:normAutofit/>
          </a:bodyPr>
          <a:lstStyle/>
          <a:p>
            <a:pPr algn="just"/>
            <a:r>
              <a:rPr lang="it-IT" sz="2500" dirty="0"/>
              <a:t>Queste parole di YHWH sintetizzano mirabilmente l’intero evento dell’esodo secondo una triplice articolazione: </a:t>
            </a:r>
            <a:r>
              <a:rPr lang="it-IT" sz="2500" b="1" dirty="0"/>
              <a:t>uscita,</a:t>
            </a:r>
            <a:r>
              <a:rPr lang="it-IT" sz="2500" dirty="0"/>
              <a:t> </a:t>
            </a:r>
            <a:r>
              <a:rPr lang="it-IT" sz="2500" b="1" dirty="0"/>
              <a:t>cammino</a:t>
            </a:r>
            <a:r>
              <a:rPr lang="it-IT" sz="2500" dirty="0"/>
              <a:t>, </a:t>
            </a:r>
            <a:r>
              <a:rPr lang="it-IT" sz="2500" b="1" dirty="0"/>
              <a:t>entrata</a:t>
            </a:r>
            <a:r>
              <a:rPr lang="it-IT" sz="2500" dirty="0"/>
              <a:t>. </a:t>
            </a:r>
          </a:p>
          <a:p>
            <a:pPr algn="just"/>
            <a:r>
              <a:rPr lang="it-IT" sz="2500" dirty="0"/>
              <a:t>L’uscita è caratterizzata essenzialmente come </a:t>
            </a:r>
            <a:r>
              <a:rPr lang="it-IT" sz="2500" b="1" dirty="0"/>
              <a:t>opera di YHWH.</a:t>
            </a:r>
          </a:p>
          <a:p>
            <a:pPr algn="just"/>
            <a:r>
              <a:rPr lang="it-IT" sz="2500" dirty="0"/>
              <a:t>Un cammino nel deserto </a:t>
            </a:r>
            <a:r>
              <a:rPr lang="it-IT" sz="2500" b="1" dirty="0"/>
              <a:t>accompagnato</a:t>
            </a:r>
            <a:r>
              <a:rPr lang="it-IT" sz="2500" dirty="0"/>
              <a:t> da Dio. </a:t>
            </a:r>
          </a:p>
          <a:p>
            <a:pPr marL="0" indent="0" algn="just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3652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75422" y="638535"/>
            <a:ext cx="8915400" cy="2534195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L’entrata materiale nella </a:t>
            </a:r>
            <a:r>
              <a:rPr lang="it-IT" sz="2400" b="1" dirty="0"/>
              <a:t>terra di Canaan</a:t>
            </a:r>
            <a:r>
              <a:rPr lang="it-IT" sz="2400" dirty="0"/>
              <a:t> si personalizza, diventando accesso a una persona, YHWH stesso. </a:t>
            </a:r>
          </a:p>
          <a:p>
            <a:pPr algn="just"/>
            <a:r>
              <a:rPr lang="it-IT" sz="2400" dirty="0"/>
              <a:t>È questa la misteriosa e inaudita </a:t>
            </a:r>
            <a:r>
              <a:rPr lang="it-IT" sz="2400" b="1" dirty="0"/>
              <a:t>meta dell</a:t>
            </a:r>
            <a:r>
              <a:rPr lang="it-IT" sz="2400" dirty="0"/>
              <a:t>’</a:t>
            </a:r>
            <a:r>
              <a:rPr lang="it-IT" sz="2400" b="1" dirty="0"/>
              <a:t>esodo.</a:t>
            </a:r>
          </a:p>
          <a:p>
            <a:pPr marL="0" indent="0" algn="just">
              <a:buNone/>
            </a:pPr>
            <a:endParaRPr lang="it-IT" sz="500" b="1" dirty="0"/>
          </a:p>
          <a:p>
            <a:pPr algn="just"/>
            <a:r>
              <a:rPr lang="it-IT" sz="2400" dirty="0"/>
              <a:t>Il tratto</a:t>
            </a:r>
            <a:r>
              <a:rPr lang="it-IT" sz="2400" b="1" dirty="0"/>
              <a:t> più significativo: l’entrata in Dio </a:t>
            </a:r>
            <a:r>
              <a:rPr lang="it-IT" sz="2400" dirty="0"/>
              <a:t>(</a:t>
            </a:r>
            <a:r>
              <a:rPr lang="it-IT" sz="2400" b="1" dirty="0"/>
              <a:t>«</a:t>
            </a:r>
            <a:r>
              <a:rPr lang="it-IT" sz="2400" b="1" i="1" dirty="0"/>
              <a:t>e vi ho fatti venire fino a me</a:t>
            </a:r>
            <a:r>
              <a:rPr lang="it-IT" sz="2400" b="1" dirty="0"/>
              <a:t>»</a:t>
            </a:r>
            <a:r>
              <a:rPr lang="it-IT" sz="2400" dirty="0"/>
              <a:t>). </a:t>
            </a:r>
          </a:p>
          <a:p>
            <a:pPr algn="just"/>
            <a:endParaRPr lang="it-IT" dirty="0"/>
          </a:p>
        </p:txBody>
      </p:sp>
      <p:pic>
        <p:nvPicPr>
          <p:cNvPr id="4098" name="Picture 2" descr="La Terra di Canaan - Issuu">
            <a:extLst>
              <a:ext uri="{FF2B5EF4-FFF2-40B4-BE49-F238E27FC236}">
                <a16:creationId xmlns:a16="http://schemas.microsoft.com/office/drawing/2014/main" id="{0E30DF44-F0E7-22E9-9088-B75B38CF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29" y="3271684"/>
            <a:ext cx="4689832" cy="2823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27462" y="554441"/>
            <a:ext cx="8911687" cy="1280890"/>
          </a:xfrm>
        </p:spPr>
        <p:txBody>
          <a:bodyPr>
            <a:noAutofit/>
          </a:bodyPr>
          <a:lstStyle/>
          <a:p>
            <a:r>
              <a:rPr lang="it-IT" sz="4000" b="1" dirty="0"/>
              <a:t>Caratteristiche del popolo di Dio</a:t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462" y="1835331"/>
            <a:ext cx="8915400" cy="3777622"/>
          </a:xfrm>
        </p:spPr>
        <p:txBody>
          <a:bodyPr>
            <a:normAutofit/>
          </a:bodyPr>
          <a:lstStyle/>
          <a:p>
            <a:pPr lvl="0" algn="just"/>
            <a:r>
              <a:rPr lang="it-IT" sz="2400" dirty="0"/>
              <a:t>Una </a:t>
            </a:r>
            <a:r>
              <a:rPr lang="it-IT" sz="2400" b="1" dirty="0"/>
              <a:t>proprietà particolare </a:t>
            </a:r>
            <a:r>
              <a:rPr lang="it-IT" sz="2400" dirty="0"/>
              <a:t>(</a:t>
            </a:r>
            <a:r>
              <a:rPr lang="it-IT" sz="2400" i="1" dirty="0" err="1"/>
              <a:t>segullāh</a:t>
            </a:r>
            <a:r>
              <a:rPr lang="it-IT" sz="2400" dirty="0"/>
              <a:t>), cioè un bene prezioso, particolarmente caro a YHWH;</a:t>
            </a:r>
          </a:p>
          <a:p>
            <a:pPr lvl="0" algn="just"/>
            <a:r>
              <a:rPr lang="it-IT" sz="2400" dirty="0"/>
              <a:t>un </a:t>
            </a:r>
            <a:r>
              <a:rPr lang="it-IT" sz="2400" b="1" dirty="0"/>
              <a:t>regno di sacerdoti</a:t>
            </a:r>
            <a:r>
              <a:rPr lang="it-IT" sz="2400" dirty="0"/>
              <a:t> (</a:t>
            </a:r>
            <a:r>
              <a:rPr lang="it-IT" sz="2400" i="1" dirty="0" err="1"/>
              <a:t>mamleket</a:t>
            </a:r>
            <a:r>
              <a:rPr lang="it-IT" sz="2400" i="1" dirty="0"/>
              <a:t> </a:t>
            </a:r>
            <a:r>
              <a:rPr lang="it-IT" sz="2400" i="1" dirty="0" err="1"/>
              <a:t>kôhănîm</a:t>
            </a:r>
            <a:r>
              <a:rPr lang="it-IT" sz="2400" dirty="0"/>
              <a:t>), cioè un popolo particolarmente vicino a Dio;</a:t>
            </a:r>
          </a:p>
          <a:p>
            <a:pPr lvl="0" algn="just"/>
            <a:r>
              <a:rPr lang="it-IT" sz="2400" dirty="0"/>
              <a:t>una </a:t>
            </a:r>
            <a:r>
              <a:rPr lang="it-IT" sz="2400" b="1" dirty="0"/>
              <a:t>nazione santa </a:t>
            </a:r>
            <a:r>
              <a:rPr lang="it-IT" sz="2400" dirty="0"/>
              <a:t>(</a:t>
            </a:r>
            <a:r>
              <a:rPr lang="it-IT" sz="2400" i="1" dirty="0" err="1"/>
              <a:t>gôy</a:t>
            </a:r>
            <a:r>
              <a:rPr lang="it-IT" sz="2400" i="1" dirty="0"/>
              <a:t> </a:t>
            </a:r>
            <a:r>
              <a:rPr lang="it-IT" sz="2400" i="1" dirty="0" err="1"/>
              <a:t>qādôš</a:t>
            </a:r>
            <a:r>
              <a:rPr lang="it-IT" sz="2400" dirty="0"/>
              <a:t>), appartenente unicamente a Dio.</a:t>
            </a: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0965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4879" y="606693"/>
            <a:ext cx="8911687" cy="1280890"/>
          </a:xfrm>
        </p:spPr>
        <p:txBody>
          <a:bodyPr/>
          <a:lstStyle/>
          <a:p>
            <a:r>
              <a:rPr lang="it-IT" sz="4000" b="1" dirty="0"/>
              <a:t>Le istituzioni: segno della santità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44879" y="1713101"/>
            <a:ext cx="8915400" cy="2438400"/>
          </a:xfrm>
        </p:spPr>
        <p:txBody>
          <a:bodyPr/>
          <a:lstStyle/>
          <a:p>
            <a:pPr algn="just"/>
            <a:r>
              <a:rPr lang="it-IT" sz="2400" dirty="0"/>
              <a:t>Se la meta della liberazione </a:t>
            </a:r>
            <a:r>
              <a:rPr lang="it-IT" sz="2400" dirty="0" err="1"/>
              <a:t>esodica</a:t>
            </a:r>
            <a:r>
              <a:rPr lang="it-IT" sz="2400" dirty="0"/>
              <a:t> è l’entrata di Israele in Dio (Es 19,4), allora la Terra promessa e tutte le istituzioni che da essa nasceranno (giudicatura, monarchia, tempio, comunità postesilica, eccetera) dovranno essere commisurate unicamente a questa </a:t>
            </a:r>
            <a:r>
              <a:rPr lang="it-IT" sz="2400" b="1" dirty="0"/>
              <a:t>comunione con Dio</a:t>
            </a:r>
            <a:r>
              <a:rPr lang="it-IT" sz="2400" dirty="0"/>
              <a:t>. </a:t>
            </a:r>
          </a:p>
          <a:p>
            <a:endParaRPr lang="it-IT" dirty="0"/>
          </a:p>
        </p:txBody>
      </p:sp>
      <p:pic>
        <p:nvPicPr>
          <p:cNvPr id="5122" name="Picture 2" descr="La Monarchia: perché è Sacra? (I parte) - I Re nella Bibbia">
            <a:extLst>
              <a:ext uri="{FF2B5EF4-FFF2-40B4-BE49-F238E27FC236}">
                <a16:creationId xmlns:a16="http://schemas.microsoft.com/office/drawing/2014/main" id="{B98B3673-93A6-97CF-520F-FD500268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2" y="4151501"/>
            <a:ext cx="1710009" cy="256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oria del Popolo Ebraico attraverso la Bibbia">
            <a:extLst>
              <a:ext uri="{FF2B5EF4-FFF2-40B4-BE49-F238E27FC236}">
                <a16:creationId xmlns:a16="http://schemas.microsoft.com/office/drawing/2014/main" id="{72F069B8-45CE-71EC-F39A-B79CC7C69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41" y="4117164"/>
            <a:ext cx="370932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rtina: Terra Promessa e città di rifugio | TNM">
            <a:extLst>
              <a:ext uri="{FF2B5EF4-FFF2-40B4-BE49-F238E27FC236}">
                <a16:creationId xmlns:a16="http://schemas.microsoft.com/office/drawing/2014/main" id="{DB67CC62-D84F-A2BA-273E-06825E59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89" y="4117164"/>
            <a:ext cx="1789627" cy="24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3279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495</TotalTime>
  <Words>2130</Words>
  <Application>Microsoft Office PowerPoint</Application>
  <PresentationFormat>Widescreen</PresentationFormat>
  <Paragraphs>119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Filo</vt:lpstr>
      <vt:lpstr>Presentazione standard di PowerPoint</vt:lpstr>
      <vt:lpstr>Premessa </vt:lpstr>
      <vt:lpstr>La riflessione del Pentateuco</vt:lpstr>
      <vt:lpstr>Israele come popolo eletto </vt:lpstr>
      <vt:lpstr>Es 19,1-6 </vt:lpstr>
      <vt:lpstr>L’entrata nella terra: simbolo di comunione con Dio </vt:lpstr>
      <vt:lpstr>Presentazione standard di PowerPoint</vt:lpstr>
      <vt:lpstr>Caratteristiche del popolo di Dio </vt:lpstr>
      <vt:lpstr>Le istituzioni: segno della santità </vt:lpstr>
      <vt:lpstr>Dt 7,1-2 </vt:lpstr>
      <vt:lpstr>Problematicità </vt:lpstr>
      <vt:lpstr>   Carattere simbolico </vt:lpstr>
      <vt:lpstr>Presentazione standard di PowerPoint</vt:lpstr>
      <vt:lpstr>Il contesto del Pentateuco </vt:lpstr>
      <vt:lpstr>Visione d’insieme e diacronia </vt:lpstr>
      <vt:lpstr>Un Dio universale </vt:lpstr>
      <vt:lpstr>Rilettura delle tradizioni</vt:lpstr>
      <vt:lpstr>Gen 1,26a</vt:lpstr>
      <vt:lpstr>Israele, figlio di Adamo </vt:lpstr>
      <vt:lpstr>Dio entra in comunione con l’uomo </vt:lpstr>
      <vt:lpstr>L’uomo immagine di Dio</vt:lpstr>
      <vt:lpstr>Dio realizza questo progetto  </vt:lpstr>
      <vt:lpstr>Presentazione standard di PowerPoint</vt:lpstr>
      <vt:lpstr>Dio poi benedice la coppia umana  </vt:lpstr>
      <vt:lpstr>Presentazione standard di PowerPoint</vt:lpstr>
      <vt:lpstr>La tavola dei popoli (Gen 10) </vt:lpstr>
      <vt:lpstr>La tavola dei popoli </vt:lpstr>
      <vt:lpstr>Israele nella comunità dei popoli </vt:lpstr>
      <vt:lpstr>Presentazione standard di PowerPoint</vt:lpstr>
      <vt:lpstr>Sintesi finale </vt:lpstr>
      <vt:lpstr>Un monoteismo incarnato </vt:lpstr>
      <vt:lpstr>Presentazione standard di PowerPoint</vt:lpstr>
      <vt:lpstr>Presentazione standard di PowerPoint</vt:lpstr>
      <vt:lpstr>Come essere popolo di Dio in mezzo alle nazioni?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GERUSALEMME: UNA PRESENZA, NELLA TORÀ, SILENZIOSA MA SIGNIFICATIVA</dc:title>
  <dc:creator>user</dc:creator>
  <cp:lastModifiedBy>Priotto Michelangelo</cp:lastModifiedBy>
  <cp:revision>111</cp:revision>
  <dcterms:created xsi:type="dcterms:W3CDTF">2023-04-01T19:45:00Z</dcterms:created>
  <dcterms:modified xsi:type="dcterms:W3CDTF">2025-04-15T20:08:14Z</dcterms:modified>
</cp:coreProperties>
</file>