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0D2A2E1-2F71-4BD8-9D28-7C5C5F836D33}" type="datetimeFigureOut">
              <a:rPr lang="it-IT" smtClean="0"/>
              <a:t>14/04/2025</a:t>
            </a:fld>
            <a:endParaRPr lang="it-IT"/>
          </a:p>
        </p:txBody>
      </p:sp>
      <p:sp>
        <p:nvSpPr>
          <p:cNvPr id="5" name="Footer Placeholder 4"/>
          <p:cNvSpPr>
            <a:spLocks noGrp="1"/>
          </p:cNvSpPr>
          <p:nvPr>
            <p:ph type="ftr" sz="quarter" idx="11"/>
          </p:nvPr>
        </p:nvSpPr>
        <p:spPr/>
        <p:txBody>
          <a:bodyPr/>
          <a:lstStyle/>
          <a:p>
            <a:endParaRPr lang="it-IT"/>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F44D317-EDE3-461D-89FF-7B9A67D9C7A7}" type="slidenum">
              <a:rPr lang="it-IT" smtClean="0"/>
              <a:t>‹N›</a:t>
            </a:fld>
            <a:endParaRPr lang="it-IT"/>
          </a:p>
        </p:txBody>
      </p:sp>
    </p:spTree>
    <p:extLst>
      <p:ext uri="{BB962C8B-B14F-4D97-AF65-F5344CB8AC3E}">
        <p14:creationId xmlns:p14="http://schemas.microsoft.com/office/powerpoint/2010/main" val="2945389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30D2A2E1-2F71-4BD8-9D28-7C5C5F836D33}" type="datetimeFigureOut">
              <a:rPr lang="it-IT" smtClean="0"/>
              <a:t>14/04/2025</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44D317-EDE3-461D-89FF-7B9A67D9C7A7}" type="slidenum">
              <a:rPr lang="it-IT" smtClean="0"/>
              <a:t>‹N›</a:t>
            </a:fld>
            <a:endParaRPr lang="it-IT"/>
          </a:p>
        </p:txBody>
      </p:sp>
    </p:spTree>
    <p:extLst>
      <p:ext uri="{BB962C8B-B14F-4D97-AF65-F5344CB8AC3E}">
        <p14:creationId xmlns:p14="http://schemas.microsoft.com/office/powerpoint/2010/main" val="1457016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30D2A2E1-2F71-4BD8-9D28-7C5C5F836D33}" type="datetimeFigureOut">
              <a:rPr lang="it-IT" smtClean="0"/>
              <a:t>14/04/2025</a:t>
            </a:fld>
            <a:endParaRPr lang="it-IT"/>
          </a:p>
        </p:txBody>
      </p:sp>
      <p:sp>
        <p:nvSpPr>
          <p:cNvPr id="5" name="Footer Placeholder 4"/>
          <p:cNvSpPr>
            <a:spLocks noGrp="1"/>
          </p:cNvSpPr>
          <p:nvPr>
            <p:ph type="ftr" sz="quarter" idx="11"/>
          </p:nvPr>
        </p:nvSpPr>
        <p:spPr/>
        <p:txBody>
          <a:bodyPr/>
          <a:lstStyle/>
          <a:p>
            <a:endParaRPr lang="it-IT"/>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44D317-EDE3-461D-89FF-7B9A67D9C7A7}" type="slidenum">
              <a:rPr lang="it-IT" smtClean="0"/>
              <a:t>‹N›</a:t>
            </a:fld>
            <a:endParaRPr lang="it-IT"/>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3040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stili del testo dello schema</a:t>
            </a:r>
          </a:p>
        </p:txBody>
      </p:sp>
      <p:sp>
        <p:nvSpPr>
          <p:cNvPr id="5" name="Date Placeholder 4"/>
          <p:cNvSpPr>
            <a:spLocks noGrp="1"/>
          </p:cNvSpPr>
          <p:nvPr>
            <p:ph type="dt" sz="half" idx="10"/>
          </p:nvPr>
        </p:nvSpPr>
        <p:spPr/>
        <p:txBody>
          <a:bodyPr/>
          <a:lstStyle/>
          <a:p>
            <a:fld id="{30D2A2E1-2F71-4BD8-9D28-7C5C5F836D33}" type="datetimeFigureOut">
              <a:rPr lang="it-IT" smtClean="0"/>
              <a:t>14/04/2025</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44D317-EDE3-461D-89FF-7B9A67D9C7A7}" type="slidenum">
              <a:rPr lang="it-IT" smtClean="0"/>
              <a:t>‹N›</a:t>
            </a:fld>
            <a:endParaRPr lang="it-IT"/>
          </a:p>
        </p:txBody>
      </p:sp>
    </p:spTree>
    <p:extLst>
      <p:ext uri="{BB962C8B-B14F-4D97-AF65-F5344CB8AC3E}">
        <p14:creationId xmlns:p14="http://schemas.microsoft.com/office/powerpoint/2010/main" val="15648430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stili del testo dello schema</a:t>
            </a:r>
          </a:p>
        </p:txBody>
      </p:sp>
      <p:sp>
        <p:nvSpPr>
          <p:cNvPr id="5" name="Date Placeholder 4"/>
          <p:cNvSpPr>
            <a:spLocks noGrp="1"/>
          </p:cNvSpPr>
          <p:nvPr>
            <p:ph type="dt" sz="half" idx="10"/>
          </p:nvPr>
        </p:nvSpPr>
        <p:spPr/>
        <p:txBody>
          <a:bodyPr/>
          <a:lstStyle/>
          <a:p>
            <a:fld id="{30D2A2E1-2F71-4BD8-9D28-7C5C5F836D33}" type="datetimeFigureOut">
              <a:rPr lang="it-IT" smtClean="0"/>
              <a:t>14/04/2025</a:t>
            </a:fld>
            <a:endParaRPr lang="it-IT"/>
          </a:p>
        </p:txBody>
      </p:sp>
      <p:sp>
        <p:nvSpPr>
          <p:cNvPr id="6" name="Footer Placeholder 5"/>
          <p:cNvSpPr>
            <a:spLocks noGrp="1"/>
          </p:cNvSpPr>
          <p:nvPr>
            <p:ph type="ftr" sz="quarter" idx="11"/>
          </p:nvPr>
        </p:nvSpPr>
        <p:spPr/>
        <p:txBody>
          <a:bodyPr/>
          <a:lstStyle/>
          <a:p>
            <a:endParaRPr lang="it-IT"/>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44D317-EDE3-461D-89FF-7B9A67D9C7A7}" type="slidenum">
              <a:rPr lang="it-IT" smtClean="0"/>
              <a:t>‹N›</a:t>
            </a:fld>
            <a:endParaRPr lang="it-IT"/>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011386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stili del testo dello schema</a:t>
            </a:r>
          </a:p>
        </p:txBody>
      </p:sp>
      <p:sp>
        <p:nvSpPr>
          <p:cNvPr id="5" name="Date Placeholder 4"/>
          <p:cNvSpPr>
            <a:spLocks noGrp="1"/>
          </p:cNvSpPr>
          <p:nvPr>
            <p:ph type="dt" sz="half" idx="10"/>
          </p:nvPr>
        </p:nvSpPr>
        <p:spPr/>
        <p:txBody>
          <a:bodyPr/>
          <a:lstStyle/>
          <a:p>
            <a:fld id="{30D2A2E1-2F71-4BD8-9D28-7C5C5F836D33}" type="datetimeFigureOut">
              <a:rPr lang="it-IT" smtClean="0"/>
              <a:t>14/04/2025</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44D317-EDE3-461D-89FF-7B9A67D9C7A7}" type="slidenum">
              <a:rPr lang="it-IT" smtClean="0"/>
              <a:t>‹N›</a:t>
            </a:fld>
            <a:endParaRPr lang="it-IT"/>
          </a:p>
        </p:txBody>
      </p:sp>
    </p:spTree>
    <p:extLst>
      <p:ext uri="{BB962C8B-B14F-4D97-AF65-F5344CB8AC3E}">
        <p14:creationId xmlns:p14="http://schemas.microsoft.com/office/powerpoint/2010/main" val="6454038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0D2A2E1-2F71-4BD8-9D28-7C5C5F836D33}" type="datetimeFigureOut">
              <a:rPr lang="it-IT" smtClean="0"/>
              <a:t>14/04/2025</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44D317-EDE3-461D-89FF-7B9A67D9C7A7}" type="slidenum">
              <a:rPr lang="it-IT" smtClean="0"/>
              <a:t>‹N›</a:t>
            </a:fld>
            <a:endParaRPr lang="it-IT"/>
          </a:p>
        </p:txBody>
      </p:sp>
    </p:spTree>
    <p:extLst>
      <p:ext uri="{BB962C8B-B14F-4D97-AF65-F5344CB8AC3E}">
        <p14:creationId xmlns:p14="http://schemas.microsoft.com/office/powerpoint/2010/main" val="19901331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0D2A2E1-2F71-4BD8-9D28-7C5C5F836D33}" type="datetimeFigureOut">
              <a:rPr lang="it-IT" smtClean="0"/>
              <a:t>14/04/2025</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44D317-EDE3-461D-89FF-7B9A67D9C7A7}" type="slidenum">
              <a:rPr lang="it-IT" smtClean="0"/>
              <a:t>‹N›</a:t>
            </a:fld>
            <a:endParaRPr lang="it-IT"/>
          </a:p>
        </p:txBody>
      </p:sp>
    </p:spTree>
    <p:extLst>
      <p:ext uri="{BB962C8B-B14F-4D97-AF65-F5344CB8AC3E}">
        <p14:creationId xmlns:p14="http://schemas.microsoft.com/office/powerpoint/2010/main" val="2771912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0D2A2E1-2F71-4BD8-9D28-7C5C5F836D33}" type="datetimeFigureOut">
              <a:rPr lang="it-IT" smtClean="0"/>
              <a:t>14/04/2025</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44D317-EDE3-461D-89FF-7B9A67D9C7A7}" type="slidenum">
              <a:rPr lang="it-IT" smtClean="0"/>
              <a:t>‹N›</a:t>
            </a:fld>
            <a:endParaRPr lang="it-IT"/>
          </a:p>
        </p:txBody>
      </p:sp>
    </p:spTree>
    <p:extLst>
      <p:ext uri="{BB962C8B-B14F-4D97-AF65-F5344CB8AC3E}">
        <p14:creationId xmlns:p14="http://schemas.microsoft.com/office/powerpoint/2010/main" val="1048506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30D2A2E1-2F71-4BD8-9D28-7C5C5F836D33}" type="datetimeFigureOut">
              <a:rPr lang="it-IT" smtClean="0"/>
              <a:t>14/04/2025</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44D317-EDE3-461D-89FF-7B9A67D9C7A7}" type="slidenum">
              <a:rPr lang="it-IT" smtClean="0"/>
              <a:t>‹N›</a:t>
            </a:fld>
            <a:endParaRPr lang="it-IT"/>
          </a:p>
        </p:txBody>
      </p:sp>
    </p:spTree>
    <p:extLst>
      <p:ext uri="{BB962C8B-B14F-4D97-AF65-F5344CB8AC3E}">
        <p14:creationId xmlns:p14="http://schemas.microsoft.com/office/powerpoint/2010/main" val="62083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0D2A2E1-2F71-4BD8-9D28-7C5C5F836D33}" type="datetimeFigureOut">
              <a:rPr lang="it-IT" smtClean="0"/>
              <a:t>14/04/2025</a:t>
            </a:fld>
            <a:endParaRPr lang="it-IT"/>
          </a:p>
        </p:txBody>
      </p:sp>
      <p:sp>
        <p:nvSpPr>
          <p:cNvPr id="6" name="Footer Placeholder 5"/>
          <p:cNvSpPr>
            <a:spLocks noGrp="1"/>
          </p:cNvSpPr>
          <p:nvPr>
            <p:ph type="ftr" sz="quarter" idx="11"/>
          </p:nvPr>
        </p:nvSpPr>
        <p:spPr/>
        <p:txBody>
          <a:bodyPr/>
          <a:lstStyle/>
          <a:p>
            <a:endParaRPr lang="it-IT"/>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F44D317-EDE3-461D-89FF-7B9A67D9C7A7}" type="slidenum">
              <a:rPr lang="it-IT" smtClean="0"/>
              <a:t>‹N›</a:t>
            </a:fld>
            <a:endParaRPr lang="it-IT"/>
          </a:p>
        </p:txBody>
      </p:sp>
    </p:spTree>
    <p:extLst>
      <p:ext uri="{BB962C8B-B14F-4D97-AF65-F5344CB8AC3E}">
        <p14:creationId xmlns:p14="http://schemas.microsoft.com/office/powerpoint/2010/main" val="3372588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0D2A2E1-2F71-4BD8-9D28-7C5C5F836D33}" type="datetimeFigureOut">
              <a:rPr lang="it-IT" smtClean="0"/>
              <a:t>14/04/2025</a:t>
            </a:fld>
            <a:endParaRPr lang="it-IT"/>
          </a:p>
        </p:txBody>
      </p:sp>
      <p:sp>
        <p:nvSpPr>
          <p:cNvPr id="8" name="Footer Placeholder 7"/>
          <p:cNvSpPr>
            <a:spLocks noGrp="1"/>
          </p:cNvSpPr>
          <p:nvPr>
            <p:ph type="ftr" sz="quarter" idx="11"/>
          </p:nvPr>
        </p:nvSpPr>
        <p:spPr/>
        <p:txBody>
          <a:bodyPr/>
          <a:lstStyle/>
          <a:p>
            <a:endParaRPr lang="it-IT"/>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F44D317-EDE3-461D-89FF-7B9A67D9C7A7}" type="slidenum">
              <a:rPr lang="it-IT" smtClean="0"/>
              <a:t>‹N›</a:t>
            </a:fld>
            <a:endParaRPr lang="it-IT"/>
          </a:p>
        </p:txBody>
      </p:sp>
    </p:spTree>
    <p:extLst>
      <p:ext uri="{BB962C8B-B14F-4D97-AF65-F5344CB8AC3E}">
        <p14:creationId xmlns:p14="http://schemas.microsoft.com/office/powerpoint/2010/main" val="487410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30D2A2E1-2F71-4BD8-9D28-7C5C5F836D33}" type="datetimeFigureOut">
              <a:rPr lang="it-IT" smtClean="0"/>
              <a:t>14/04/2025</a:t>
            </a:fld>
            <a:endParaRPr lang="it-IT"/>
          </a:p>
        </p:txBody>
      </p:sp>
      <p:sp>
        <p:nvSpPr>
          <p:cNvPr id="4" name="Footer Placeholder 3"/>
          <p:cNvSpPr>
            <a:spLocks noGrp="1"/>
          </p:cNvSpPr>
          <p:nvPr>
            <p:ph type="ftr" sz="quarter" idx="11"/>
          </p:nvPr>
        </p:nvSpPr>
        <p:spPr/>
        <p:txBody>
          <a:bodyPr/>
          <a:lstStyle/>
          <a:p>
            <a:endParaRPr lang="it-IT"/>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F44D317-EDE3-461D-89FF-7B9A67D9C7A7}" type="slidenum">
              <a:rPr lang="it-IT" smtClean="0"/>
              <a:t>‹N›</a:t>
            </a:fld>
            <a:endParaRPr lang="it-IT"/>
          </a:p>
        </p:txBody>
      </p:sp>
    </p:spTree>
    <p:extLst>
      <p:ext uri="{BB962C8B-B14F-4D97-AF65-F5344CB8AC3E}">
        <p14:creationId xmlns:p14="http://schemas.microsoft.com/office/powerpoint/2010/main" val="1811940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D2A2E1-2F71-4BD8-9D28-7C5C5F836D33}" type="datetimeFigureOut">
              <a:rPr lang="it-IT" smtClean="0"/>
              <a:t>14/04/2025</a:t>
            </a:fld>
            <a:endParaRPr lang="it-IT"/>
          </a:p>
        </p:txBody>
      </p:sp>
      <p:sp>
        <p:nvSpPr>
          <p:cNvPr id="3" name="Footer Placeholder 2"/>
          <p:cNvSpPr>
            <a:spLocks noGrp="1"/>
          </p:cNvSpPr>
          <p:nvPr>
            <p:ph type="ftr" sz="quarter" idx="11"/>
          </p:nvPr>
        </p:nvSpPr>
        <p:spPr/>
        <p:txBody>
          <a:bodyPr/>
          <a:lstStyle/>
          <a:p>
            <a:endParaRPr lang="it-IT"/>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F44D317-EDE3-461D-89FF-7B9A67D9C7A7}" type="slidenum">
              <a:rPr lang="it-IT" smtClean="0"/>
              <a:t>‹N›</a:t>
            </a:fld>
            <a:endParaRPr lang="it-IT"/>
          </a:p>
        </p:txBody>
      </p:sp>
    </p:spTree>
    <p:extLst>
      <p:ext uri="{BB962C8B-B14F-4D97-AF65-F5344CB8AC3E}">
        <p14:creationId xmlns:p14="http://schemas.microsoft.com/office/powerpoint/2010/main" val="971911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30D2A2E1-2F71-4BD8-9D28-7C5C5F836D33}" type="datetimeFigureOut">
              <a:rPr lang="it-IT" smtClean="0"/>
              <a:t>14/04/2025</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F44D317-EDE3-461D-89FF-7B9A67D9C7A7}" type="slidenum">
              <a:rPr lang="it-IT" smtClean="0"/>
              <a:t>‹N›</a:t>
            </a:fld>
            <a:endParaRPr lang="it-IT"/>
          </a:p>
        </p:txBody>
      </p:sp>
    </p:spTree>
    <p:extLst>
      <p:ext uri="{BB962C8B-B14F-4D97-AF65-F5344CB8AC3E}">
        <p14:creationId xmlns:p14="http://schemas.microsoft.com/office/powerpoint/2010/main" val="738126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30D2A2E1-2F71-4BD8-9D28-7C5C5F836D33}" type="datetimeFigureOut">
              <a:rPr lang="it-IT" smtClean="0"/>
              <a:t>14/04/2025</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44D317-EDE3-461D-89FF-7B9A67D9C7A7}" type="slidenum">
              <a:rPr lang="it-IT" smtClean="0"/>
              <a:t>‹N›</a:t>
            </a:fld>
            <a:endParaRPr lang="it-IT"/>
          </a:p>
        </p:txBody>
      </p:sp>
    </p:spTree>
    <p:extLst>
      <p:ext uri="{BB962C8B-B14F-4D97-AF65-F5344CB8AC3E}">
        <p14:creationId xmlns:p14="http://schemas.microsoft.com/office/powerpoint/2010/main" val="3946903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0D2A2E1-2F71-4BD8-9D28-7C5C5F836D33}" type="datetimeFigureOut">
              <a:rPr lang="it-IT" smtClean="0"/>
              <a:t>14/04/2025</a:t>
            </a:fld>
            <a:endParaRPr lang="it-IT"/>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F44D317-EDE3-461D-89FF-7B9A67D9C7A7}" type="slidenum">
              <a:rPr lang="it-IT" smtClean="0"/>
              <a:t>‹N›</a:t>
            </a:fld>
            <a:endParaRPr lang="it-IT"/>
          </a:p>
        </p:txBody>
      </p:sp>
    </p:spTree>
    <p:extLst>
      <p:ext uri="{BB962C8B-B14F-4D97-AF65-F5344CB8AC3E}">
        <p14:creationId xmlns:p14="http://schemas.microsoft.com/office/powerpoint/2010/main" val="2208995812"/>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 id="2147483786" r:id="rId13"/>
    <p:sldLayoutId id="2147483787" r:id="rId14"/>
    <p:sldLayoutId id="2147483788" r:id="rId15"/>
    <p:sldLayoutId id="214748378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6409508" y="4977676"/>
            <a:ext cx="4633549" cy="1126283"/>
          </a:xfrm>
        </p:spPr>
        <p:txBody>
          <a:bodyPr>
            <a:normAutofit/>
          </a:bodyPr>
          <a:lstStyle/>
          <a:p>
            <a:pPr algn="r"/>
            <a:r>
              <a:rPr lang="it-IT" sz="2800" b="1" cap="none" dirty="0"/>
              <a:t>Don Michelangelo </a:t>
            </a:r>
            <a:r>
              <a:rPr lang="it-IT" sz="2800" b="1" cap="none" dirty="0" err="1"/>
              <a:t>Priotto</a:t>
            </a:r>
            <a:endParaRPr lang="it-IT" sz="2800" b="1" cap="none" dirty="0"/>
          </a:p>
        </p:txBody>
      </p:sp>
      <p:sp>
        <p:nvSpPr>
          <p:cNvPr id="5" name="CasellaDiTesto 4"/>
          <p:cNvSpPr txBox="1"/>
          <p:nvPr/>
        </p:nvSpPr>
        <p:spPr>
          <a:xfrm>
            <a:off x="1458686" y="1999200"/>
            <a:ext cx="9204960" cy="1815882"/>
          </a:xfrm>
          <a:prstGeom prst="rect">
            <a:avLst/>
          </a:prstGeom>
          <a:noFill/>
        </p:spPr>
        <p:txBody>
          <a:bodyPr wrap="square" rtlCol="0">
            <a:spAutoFit/>
          </a:bodyPr>
          <a:lstStyle/>
          <a:p>
            <a:pPr algn="ctr"/>
            <a:r>
              <a:rPr lang="it-IT" sz="4000" b="1" dirty="0"/>
              <a:t>Israele, popolo di Dio: </a:t>
            </a:r>
          </a:p>
          <a:p>
            <a:pPr algn="ctr"/>
            <a:r>
              <a:rPr lang="it-IT" sz="4000" b="1" dirty="0"/>
              <a:t>la sfida del Pentateuco </a:t>
            </a:r>
          </a:p>
          <a:p>
            <a:endParaRPr lang="it-IT" sz="3200" dirty="0"/>
          </a:p>
        </p:txBody>
      </p:sp>
      <p:sp>
        <p:nvSpPr>
          <p:cNvPr id="4" name="Sottotitolo 2"/>
          <p:cNvSpPr txBox="1">
            <a:spLocks/>
          </p:cNvSpPr>
          <p:nvPr/>
        </p:nvSpPr>
        <p:spPr>
          <a:xfrm>
            <a:off x="2634343" y="801916"/>
            <a:ext cx="5882640" cy="1126283"/>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r"/>
            <a:r>
              <a:rPr lang="it-IT" sz="2800" b="1" dirty="0"/>
              <a:t>Gerusalemme – CABT 2025</a:t>
            </a:r>
          </a:p>
        </p:txBody>
      </p:sp>
    </p:spTree>
    <p:extLst>
      <p:ext uri="{BB962C8B-B14F-4D97-AF65-F5344CB8AC3E}">
        <p14:creationId xmlns:p14="http://schemas.microsoft.com/office/powerpoint/2010/main" val="422862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000" b="1" dirty="0" err="1"/>
              <a:t>Dt</a:t>
            </a:r>
            <a:r>
              <a:rPr lang="it-IT" sz="4000" b="1" dirty="0"/>
              <a:t> 7,1-2</a:t>
            </a:r>
            <a:br>
              <a:rPr lang="it-IT" dirty="0"/>
            </a:br>
            <a:endParaRPr lang="it-IT" dirty="0"/>
          </a:p>
        </p:txBody>
      </p:sp>
      <p:sp>
        <p:nvSpPr>
          <p:cNvPr id="3" name="Segnaposto contenuto 2"/>
          <p:cNvSpPr>
            <a:spLocks noGrp="1"/>
          </p:cNvSpPr>
          <p:nvPr>
            <p:ph idx="1"/>
          </p:nvPr>
        </p:nvSpPr>
        <p:spPr>
          <a:xfrm>
            <a:off x="2484710" y="1811383"/>
            <a:ext cx="8915400" cy="2795451"/>
          </a:xfrm>
        </p:spPr>
        <p:txBody>
          <a:bodyPr/>
          <a:lstStyle/>
          <a:p>
            <a:pPr algn="just"/>
            <a:r>
              <a:rPr lang="it-IT" sz="2400" i="1" baseline="30000" dirty="0"/>
              <a:t>1</a:t>
            </a:r>
            <a:r>
              <a:rPr lang="it-IT" sz="2400" i="1" dirty="0"/>
              <a:t>Quando il Signore, tuo Dio, ti avrà introdotto nella terra in cui stai per entrare per prenderne possesso e avrà scacciato davanti a te molte nazioni: gli Ittiti, i </a:t>
            </a:r>
            <a:r>
              <a:rPr lang="it-IT" sz="2400" i="1" dirty="0" err="1"/>
              <a:t>Gergesei</a:t>
            </a:r>
            <a:r>
              <a:rPr lang="it-IT" sz="2400" i="1" dirty="0"/>
              <a:t>, gli Amorrei, i Cananei, i </a:t>
            </a:r>
            <a:r>
              <a:rPr lang="it-IT" sz="2400" i="1" dirty="0" err="1"/>
              <a:t>Perizziti</a:t>
            </a:r>
            <a:r>
              <a:rPr lang="it-IT" sz="2400" i="1" dirty="0"/>
              <a:t>, gli </a:t>
            </a:r>
            <a:r>
              <a:rPr lang="it-IT" sz="2400" i="1" dirty="0" err="1"/>
              <a:t>Evei</a:t>
            </a:r>
            <a:r>
              <a:rPr lang="it-IT" sz="2400" i="1" dirty="0"/>
              <a:t> e i Gebusei, sette nazioni più grandi e più potenti di te, </a:t>
            </a:r>
            <a:r>
              <a:rPr lang="it-IT" sz="2400" i="1" baseline="30000" dirty="0"/>
              <a:t>2</a:t>
            </a:r>
            <a:r>
              <a:rPr lang="it-IT" sz="2400" i="1" dirty="0"/>
              <a:t>quando il Signore, tuo Dio, le avrà messe in tuo potere e tu le avrai sconfitte</a:t>
            </a:r>
            <a:r>
              <a:rPr lang="it-IT" sz="2400" b="1" i="1" dirty="0"/>
              <a:t>, tu le voterai allo sterminio</a:t>
            </a:r>
            <a:r>
              <a:rPr lang="it-IT" sz="2400" i="1" dirty="0"/>
              <a:t>. </a:t>
            </a:r>
            <a:endParaRPr lang="it-IT" sz="2400" dirty="0"/>
          </a:p>
          <a:p>
            <a:endParaRPr lang="it-IT" dirty="0"/>
          </a:p>
        </p:txBody>
      </p:sp>
    </p:spTree>
    <p:extLst>
      <p:ext uri="{BB962C8B-B14F-4D97-AF65-F5344CB8AC3E}">
        <p14:creationId xmlns:p14="http://schemas.microsoft.com/office/powerpoint/2010/main" val="9303364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4000" b="1" dirty="0"/>
              <a:t>Problematicità</a:t>
            </a:r>
            <a:br>
              <a:rPr lang="it-IT" sz="4000" b="1" dirty="0"/>
            </a:br>
            <a:endParaRPr lang="it-IT" sz="4000" b="1" dirty="0"/>
          </a:p>
        </p:txBody>
      </p:sp>
      <p:sp>
        <p:nvSpPr>
          <p:cNvPr id="3" name="Segnaposto contenuto 2"/>
          <p:cNvSpPr>
            <a:spLocks noGrp="1"/>
          </p:cNvSpPr>
          <p:nvPr>
            <p:ph idx="1"/>
          </p:nvPr>
        </p:nvSpPr>
        <p:spPr>
          <a:xfrm>
            <a:off x="2589212" y="1905000"/>
            <a:ext cx="8915400" cy="4095206"/>
          </a:xfrm>
        </p:spPr>
        <p:txBody>
          <a:bodyPr>
            <a:normAutofit lnSpcReduction="10000"/>
          </a:bodyPr>
          <a:lstStyle/>
          <a:p>
            <a:pPr algn="just"/>
            <a:r>
              <a:rPr lang="it-IT" sz="2400" dirty="0"/>
              <a:t>Il testo descrive, a partire dall’esigenza di fedeltà assoluta a Dio, il rapporto di Israele con gli altri popoli, in particolare con le popolazioni cananee. Si tratta di un comando, probabilmente il più problematico del Deuteronomio, perché si richiede non soltanto una </a:t>
            </a:r>
            <a:r>
              <a:rPr lang="it-IT" sz="2400" b="1" dirty="0"/>
              <a:t>ferma separazione</a:t>
            </a:r>
            <a:r>
              <a:rPr lang="it-IT" sz="2400" dirty="0"/>
              <a:t> dalle altre nazioni, ma si prescrive anche una </a:t>
            </a:r>
            <a:r>
              <a:rPr lang="it-IT" sz="2400" b="1" dirty="0"/>
              <a:t>completa distruzione</a:t>
            </a:r>
            <a:r>
              <a:rPr lang="it-IT" sz="2400" dirty="0"/>
              <a:t> sia delle persone sia delle cose. </a:t>
            </a:r>
          </a:p>
          <a:p>
            <a:pPr algn="just"/>
            <a:r>
              <a:rPr lang="it-IT" sz="2400" dirty="0"/>
              <a:t>Ora questo atteggiamento radicale è fondato sull’elezione divina e sul carattere sacro di Israele, che quindi non può mescolarsi con le altre nazioni. </a:t>
            </a:r>
          </a:p>
          <a:p>
            <a:endParaRPr lang="it-IT" dirty="0"/>
          </a:p>
        </p:txBody>
      </p:sp>
    </p:spTree>
    <p:extLst>
      <p:ext uri="{BB962C8B-B14F-4D97-AF65-F5344CB8AC3E}">
        <p14:creationId xmlns:p14="http://schemas.microsoft.com/office/powerpoint/2010/main" val="2770939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4000" b="1" dirty="0"/>
              <a:t>Carattere simbolico</a:t>
            </a:r>
            <a:br>
              <a:rPr lang="it-IT" sz="4000" b="1" dirty="0"/>
            </a:br>
            <a:endParaRPr lang="it-IT" sz="4000" b="1" dirty="0"/>
          </a:p>
        </p:txBody>
      </p:sp>
      <p:sp>
        <p:nvSpPr>
          <p:cNvPr id="3" name="Segnaposto contenuto 2"/>
          <p:cNvSpPr>
            <a:spLocks noGrp="1"/>
          </p:cNvSpPr>
          <p:nvPr>
            <p:ph idx="1"/>
          </p:nvPr>
        </p:nvSpPr>
        <p:spPr>
          <a:xfrm>
            <a:off x="2589212" y="2133600"/>
            <a:ext cx="8915400" cy="2586446"/>
          </a:xfrm>
        </p:spPr>
        <p:txBody>
          <a:bodyPr/>
          <a:lstStyle/>
          <a:p>
            <a:pPr algn="just"/>
            <a:r>
              <a:rPr lang="it-IT" sz="2400" dirty="0"/>
              <a:t>Si tratta di un passo violento e imbarazzante; esso è comprensibile solo tenendo conto del </a:t>
            </a:r>
            <a:r>
              <a:rPr lang="it-IT" sz="2400" b="1" dirty="0"/>
              <a:t>carattere simbolico</a:t>
            </a:r>
            <a:r>
              <a:rPr lang="it-IT" sz="2400" dirty="0"/>
              <a:t> di tali prescrizioni, perché all’epoca di redazione di questa pagina (regno di </a:t>
            </a:r>
            <a:r>
              <a:rPr lang="it-IT" sz="2400" dirty="0" err="1"/>
              <a:t>Giosia</a:t>
            </a:r>
            <a:r>
              <a:rPr lang="it-IT" sz="2400" dirty="0"/>
              <a:t>: seconda metà del VII sec.) le sette popolazioni cananee </a:t>
            </a:r>
            <a:r>
              <a:rPr lang="it-IT" sz="2400" b="1" dirty="0"/>
              <a:t>non esistevano più.</a:t>
            </a:r>
            <a:endParaRPr lang="it-IT" sz="2400" dirty="0"/>
          </a:p>
          <a:p>
            <a:endParaRPr lang="it-IT" dirty="0"/>
          </a:p>
        </p:txBody>
      </p:sp>
    </p:spTree>
    <p:extLst>
      <p:ext uri="{BB962C8B-B14F-4D97-AF65-F5344CB8AC3E}">
        <p14:creationId xmlns:p14="http://schemas.microsoft.com/office/powerpoint/2010/main" val="2158943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327954" y="1149531"/>
            <a:ext cx="8915400" cy="3777622"/>
          </a:xfrm>
        </p:spPr>
        <p:txBody>
          <a:bodyPr>
            <a:normAutofit lnSpcReduction="10000"/>
          </a:bodyPr>
          <a:lstStyle/>
          <a:p>
            <a:pPr algn="just"/>
            <a:r>
              <a:rPr lang="it-IT" sz="2400" dirty="0"/>
              <a:t>Il divieto di matrimoni misti ha ancora senso se le nazioni sono già state annientate? Tale apparente incoerenza è però la chiave per interpretare il senso della legge dello sterminio. Il legame con le nazioni è visto come una tentazione che conduce ad adorare </a:t>
            </a:r>
            <a:r>
              <a:rPr lang="it-IT" sz="2400" dirty="0" err="1"/>
              <a:t>dèi</a:t>
            </a:r>
            <a:r>
              <a:rPr lang="it-IT" sz="2400" dirty="0"/>
              <a:t> diversi da </a:t>
            </a:r>
            <a:r>
              <a:rPr lang="it-IT" sz="2400" dirty="0" err="1"/>
              <a:t>Yhwh</a:t>
            </a:r>
            <a:r>
              <a:rPr lang="it-IT" sz="2400" dirty="0"/>
              <a:t>. </a:t>
            </a:r>
          </a:p>
          <a:p>
            <a:pPr algn="just"/>
            <a:r>
              <a:rPr lang="it-IT" sz="2400" dirty="0"/>
              <a:t>Fare alleanza con questi popoli e scegliere matrimoni misti, significa rompere l’alleanza con </a:t>
            </a:r>
            <a:r>
              <a:rPr lang="it-IT" sz="2400" dirty="0" err="1"/>
              <a:t>Yhwh</a:t>
            </a:r>
            <a:r>
              <a:rPr lang="it-IT" sz="2400" dirty="0"/>
              <a:t>, Non si tratta di una </a:t>
            </a:r>
            <a:r>
              <a:rPr lang="it-IT" sz="2400" b="1" dirty="0"/>
              <a:t>motivazione etnica</a:t>
            </a:r>
            <a:r>
              <a:rPr lang="it-IT" sz="2400" dirty="0"/>
              <a:t>, ciò che è vietato è la </a:t>
            </a:r>
            <a:r>
              <a:rPr lang="it-IT" sz="2400" b="1" dirty="0"/>
              <a:t>comunione con l’idolatria</a:t>
            </a:r>
            <a:r>
              <a:rPr lang="it-IT" sz="2400" dirty="0"/>
              <a:t>. </a:t>
            </a:r>
          </a:p>
          <a:p>
            <a:endParaRPr lang="it-IT" sz="2400" dirty="0"/>
          </a:p>
        </p:txBody>
      </p:sp>
    </p:spTree>
    <p:extLst>
      <p:ext uri="{BB962C8B-B14F-4D97-AF65-F5344CB8AC3E}">
        <p14:creationId xmlns:p14="http://schemas.microsoft.com/office/powerpoint/2010/main" val="25447128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000" b="1" dirty="0"/>
              <a:t>Il contesto del Pentateuco</a:t>
            </a:r>
            <a:br>
              <a:rPr lang="it-IT" dirty="0"/>
            </a:br>
            <a:endParaRPr lang="it-IT" dirty="0"/>
          </a:p>
        </p:txBody>
      </p:sp>
      <p:sp>
        <p:nvSpPr>
          <p:cNvPr id="3" name="Segnaposto contenuto 2"/>
          <p:cNvSpPr>
            <a:spLocks noGrp="1"/>
          </p:cNvSpPr>
          <p:nvPr>
            <p:ph idx="1"/>
          </p:nvPr>
        </p:nvSpPr>
        <p:spPr>
          <a:xfrm>
            <a:off x="2589212" y="2133600"/>
            <a:ext cx="8915400" cy="1889760"/>
          </a:xfrm>
        </p:spPr>
        <p:txBody>
          <a:bodyPr/>
          <a:lstStyle/>
          <a:p>
            <a:pPr algn="just"/>
            <a:r>
              <a:rPr lang="it-IT" sz="2400" dirty="0"/>
              <a:t>Detto questo, rimane però la necessità di una visione d’insieme che collochi più precisamente questi due testi di elezione provenienti dall’Esodo e dal Deuteronomio all’interno di tutto il Pentateuco.</a:t>
            </a:r>
          </a:p>
          <a:p>
            <a:endParaRPr lang="it-IT" dirty="0"/>
          </a:p>
        </p:txBody>
      </p:sp>
    </p:spTree>
    <p:extLst>
      <p:ext uri="{BB962C8B-B14F-4D97-AF65-F5344CB8AC3E}">
        <p14:creationId xmlns:p14="http://schemas.microsoft.com/office/powerpoint/2010/main" val="1365223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000" b="1" dirty="0"/>
              <a:t>Visione d’insieme e diacronia</a:t>
            </a:r>
            <a:br>
              <a:rPr lang="it-IT" dirty="0"/>
            </a:br>
            <a:endParaRPr lang="it-IT" dirty="0"/>
          </a:p>
        </p:txBody>
      </p:sp>
      <p:sp>
        <p:nvSpPr>
          <p:cNvPr id="3" name="Segnaposto contenuto 2"/>
          <p:cNvSpPr>
            <a:spLocks noGrp="1"/>
          </p:cNvSpPr>
          <p:nvPr>
            <p:ph idx="1"/>
          </p:nvPr>
        </p:nvSpPr>
        <p:spPr>
          <a:xfrm>
            <a:off x="2589212" y="1811383"/>
            <a:ext cx="8915400" cy="4171406"/>
          </a:xfrm>
        </p:spPr>
        <p:txBody>
          <a:bodyPr>
            <a:normAutofit fontScale="92500"/>
          </a:bodyPr>
          <a:lstStyle/>
          <a:p>
            <a:pPr algn="just"/>
            <a:r>
              <a:rPr lang="it-IT" sz="2400" dirty="0"/>
              <a:t>L’Israele premonarchico e monarchico (ante 586) è sicuramente un popolo di fede monoteistica, il cui Dio però è un </a:t>
            </a:r>
            <a:r>
              <a:rPr lang="it-IT" sz="2400" b="1" dirty="0"/>
              <a:t>Dio etnico</a:t>
            </a:r>
            <a:r>
              <a:rPr lang="it-IT" sz="2400" dirty="0"/>
              <a:t>, appunto il Dio di Israele. L’esperienza dell’esilio babilonese modifica profondamente questa coscienza religioso-etnica. </a:t>
            </a:r>
          </a:p>
          <a:p>
            <a:pPr algn="just"/>
            <a:r>
              <a:rPr lang="it-IT" sz="2400" dirty="0"/>
              <a:t>Se le realtà basilari su cui era fondato l’Israele preesilico (un territorio, una monarchia, una dinastia, un tempio, una razza) decadono, che cos’è Israele? </a:t>
            </a:r>
            <a:r>
              <a:rPr lang="it-IT" sz="2400" b="1" dirty="0"/>
              <a:t>Un popolo scomparso?</a:t>
            </a:r>
            <a:r>
              <a:rPr lang="it-IT" sz="2400" dirty="0"/>
              <a:t> </a:t>
            </a:r>
          </a:p>
          <a:p>
            <a:pPr algn="just"/>
            <a:r>
              <a:rPr lang="it-IT" sz="2400" dirty="0"/>
              <a:t>Sotto l’influsso della teologia sacerdotale e della predicazione profetica Israele scopre la sua vera identità. </a:t>
            </a:r>
          </a:p>
          <a:p>
            <a:endParaRPr lang="it-IT" dirty="0"/>
          </a:p>
        </p:txBody>
      </p:sp>
    </p:spTree>
    <p:extLst>
      <p:ext uri="{BB962C8B-B14F-4D97-AF65-F5344CB8AC3E}">
        <p14:creationId xmlns:p14="http://schemas.microsoft.com/office/powerpoint/2010/main" val="3611179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000" b="1" dirty="0"/>
              <a:t>Un Dio universale</a:t>
            </a:r>
            <a:br>
              <a:rPr lang="it-IT" dirty="0"/>
            </a:br>
            <a:endParaRPr lang="it-IT" dirty="0"/>
          </a:p>
        </p:txBody>
      </p:sp>
      <p:sp>
        <p:nvSpPr>
          <p:cNvPr id="3" name="Segnaposto contenuto 2"/>
          <p:cNvSpPr>
            <a:spLocks noGrp="1"/>
          </p:cNvSpPr>
          <p:nvPr>
            <p:ph idx="1"/>
          </p:nvPr>
        </p:nvSpPr>
        <p:spPr>
          <a:xfrm>
            <a:off x="2449874" y="1733006"/>
            <a:ext cx="8915400" cy="3777622"/>
          </a:xfrm>
        </p:spPr>
        <p:txBody>
          <a:bodyPr>
            <a:normAutofit lnSpcReduction="10000"/>
          </a:bodyPr>
          <a:lstStyle/>
          <a:p>
            <a:pPr algn="just"/>
            <a:r>
              <a:rPr lang="it-IT" sz="2400" dirty="0"/>
              <a:t>Israele vive ormai in mezzo alle nazioni; in particola prende coscienza di far parte di grandi imperi: babilonese prima, persiano poi. </a:t>
            </a:r>
            <a:r>
              <a:rPr lang="it-IT" sz="2400" dirty="0" err="1"/>
              <a:t>Yhwh</a:t>
            </a:r>
            <a:r>
              <a:rPr lang="it-IT" sz="2400" dirty="0"/>
              <a:t> è il Dio creatore di Israele, ma anche il creatore e il signore di tutte le nazioni. </a:t>
            </a:r>
          </a:p>
          <a:p>
            <a:pPr algn="just"/>
            <a:r>
              <a:rPr lang="it-IT" sz="2400" dirty="0"/>
              <a:t>Occorre allora definire su nuove basi il rapporto di Israele con il suo Dio e il rapporto con le altre nazioni. Si passa così da una </a:t>
            </a:r>
            <a:r>
              <a:rPr lang="it-IT" sz="2400" b="1" dirty="0"/>
              <a:t>visione monoteistica etnica</a:t>
            </a:r>
            <a:r>
              <a:rPr lang="it-IT" sz="2400" dirty="0"/>
              <a:t> (</a:t>
            </a:r>
            <a:r>
              <a:rPr lang="it-IT" sz="2400" dirty="0" err="1"/>
              <a:t>Yhwh</a:t>
            </a:r>
            <a:r>
              <a:rPr lang="it-IT" sz="2400" dirty="0"/>
              <a:t> è l’unico Dio di Israele) ad una </a:t>
            </a:r>
            <a:r>
              <a:rPr lang="it-IT" sz="2400" b="1" dirty="0"/>
              <a:t>visione monoteistica universale</a:t>
            </a:r>
            <a:r>
              <a:rPr lang="it-IT" sz="2400" dirty="0"/>
              <a:t> (</a:t>
            </a:r>
            <a:r>
              <a:rPr lang="it-IT" sz="2400" dirty="0" err="1"/>
              <a:t>Yhwh</a:t>
            </a:r>
            <a:r>
              <a:rPr lang="it-IT" sz="2400" dirty="0"/>
              <a:t> è il Dio di tutto l’universo). </a:t>
            </a:r>
          </a:p>
          <a:p>
            <a:endParaRPr lang="it-IT" dirty="0"/>
          </a:p>
          <a:p>
            <a:endParaRPr lang="it-IT" dirty="0"/>
          </a:p>
        </p:txBody>
      </p:sp>
    </p:spTree>
    <p:extLst>
      <p:ext uri="{BB962C8B-B14F-4D97-AF65-F5344CB8AC3E}">
        <p14:creationId xmlns:p14="http://schemas.microsoft.com/office/powerpoint/2010/main" val="24485488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4000" b="1" dirty="0"/>
              <a:t>Rilettura delle tradizioni</a:t>
            </a:r>
          </a:p>
        </p:txBody>
      </p:sp>
      <p:sp>
        <p:nvSpPr>
          <p:cNvPr id="3" name="Segnaposto contenuto 2"/>
          <p:cNvSpPr>
            <a:spLocks noGrp="1"/>
          </p:cNvSpPr>
          <p:nvPr>
            <p:ph idx="1"/>
          </p:nvPr>
        </p:nvSpPr>
        <p:spPr>
          <a:xfrm>
            <a:off x="2589212" y="1820091"/>
            <a:ext cx="8915400" cy="3777622"/>
          </a:xfrm>
        </p:spPr>
        <p:txBody>
          <a:bodyPr>
            <a:normAutofit/>
          </a:bodyPr>
          <a:lstStyle/>
          <a:p>
            <a:pPr algn="just"/>
            <a:r>
              <a:rPr lang="it-IT" sz="2400" dirty="0"/>
              <a:t>È nel contesto di questa riflessione esilica che nasce il</a:t>
            </a:r>
            <a:r>
              <a:rPr lang="it-IT" sz="2400" b="1" dirty="0"/>
              <a:t> Pentateuco </a:t>
            </a:r>
            <a:r>
              <a:rPr lang="it-IT" sz="2400" dirty="0"/>
              <a:t>e dunque la giusta interpretazione dei due testi sopracitati di Es 19,1-6 e di </a:t>
            </a:r>
            <a:r>
              <a:rPr lang="it-IT" sz="2400" dirty="0" err="1"/>
              <a:t>Dt</a:t>
            </a:r>
            <a:r>
              <a:rPr lang="it-IT" sz="2400" dirty="0"/>
              <a:t> 7,1-8. Accanto ad essi si affiancano però nuovi testi, in particolare </a:t>
            </a:r>
            <a:r>
              <a:rPr lang="it-IT" sz="2400" b="1" dirty="0"/>
              <a:t>Gen 1-11</a:t>
            </a:r>
            <a:r>
              <a:rPr lang="it-IT" sz="2400" dirty="0"/>
              <a:t>, che rivedono l’identità di Israele alla luce della confessione di fede di </a:t>
            </a:r>
            <a:r>
              <a:rPr lang="it-IT" sz="2400" dirty="0" err="1"/>
              <a:t>Yhwh</a:t>
            </a:r>
            <a:r>
              <a:rPr lang="it-IT" sz="2400" dirty="0"/>
              <a:t> Dio creatore. </a:t>
            </a:r>
          </a:p>
          <a:p>
            <a:pPr algn="just"/>
            <a:r>
              <a:rPr lang="it-IT" sz="2400" dirty="0"/>
              <a:t>Se </a:t>
            </a:r>
            <a:r>
              <a:rPr lang="it-IT" sz="2400" dirty="0" err="1"/>
              <a:t>Yhwh</a:t>
            </a:r>
            <a:r>
              <a:rPr lang="it-IT" sz="2400" dirty="0"/>
              <a:t> è anche il Dio di tutti i popoli, quale significato assume la scelta particolare di Israele? Accenniamo in particolare a due testi significativi: Gen 1,26-28 e Gen 10. </a:t>
            </a:r>
          </a:p>
          <a:p>
            <a:endParaRPr lang="it-IT" dirty="0"/>
          </a:p>
        </p:txBody>
      </p:sp>
    </p:spTree>
    <p:extLst>
      <p:ext uri="{BB962C8B-B14F-4D97-AF65-F5344CB8AC3E}">
        <p14:creationId xmlns:p14="http://schemas.microsoft.com/office/powerpoint/2010/main" val="24403163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Gen 1,26a</a:t>
            </a:r>
            <a:endParaRPr lang="it-IT" dirty="0"/>
          </a:p>
        </p:txBody>
      </p:sp>
      <p:sp>
        <p:nvSpPr>
          <p:cNvPr id="3" name="Segnaposto contenuto 2"/>
          <p:cNvSpPr>
            <a:spLocks noGrp="1"/>
          </p:cNvSpPr>
          <p:nvPr>
            <p:ph idx="1"/>
          </p:nvPr>
        </p:nvSpPr>
        <p:spPr>
          <a:xfrm>
            <a:off x="2432458" y="1767840"/>
            <a:ext cx="8915400" cy="1045029"/>
          </a:xfrm>
        </p:spPr>
        <p:txBody>
          <a:bodyPr/>
          <a:lstStyle/>
          <a:p>
            <a:pPr algn="just"/>
            <a:r>
              <a:rPr lang="it-IT" sz="2400" i="1" dirty="0"/>
              <a:t>Facciamo un </a:t>
            </a:r>
            <a:r>
              <a:rPr lang="it-IT" sz="2400" i="1" dirty="0" err="1"/>
              <a:t>ʼādām</a:t>
            </a:r>
            <a:r>
              <a:rPr lang="it-IT" sz="2400" i="1" dirty="0"/>
              <a:t> a nostra immagine, secondo la nostra somiglianza (Gen 1,26a)</a:t>
            </a:r>
            <a:endParaRPr lang="it-IT" sz="2400" dirty="0"/>
          </a:p>
          <a:p>
            <a:endParaRPr lang="it-IT" dirty="0"/>
          </a:p>
        </p:txBody>
      </p:sp>
    </p:spTree>
    <p:extLst>
      <p:ext uri="{BB962C8B-B14F-4D97-AF65-F5344CB8AC3E}">
        <p14:creationId xmlns:p14="http://schemas.microsoft.com/office/powerpoint/2010/main" val="19179488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000" b="1" dirty="0"/>
              <a:t>Israele, figlio di Adamo</a:t>
            </a:r>
            <a:br>
              <a:rPr lang="it-IT" dirty="0"/>
            </a:br>
            <a:endParaRPr lang="it-IT" dirty="0"/>
          </a:p>
        </p:txBody>
      </p:sp>
      <p:sp>
        <p:nvSpPr>
          <p:cNvPr id="3" name="Segnaposto contenuto 2"/>
          <p:cNvSpPr>
            <a:spLocks noGrp="1"/>
          </p:cNvSpPr>
          <p:nvPr>
            <p:ph idx="1"/>
          </p:nvPr>
        </p:nvSpPr>
        <p:spPr>
          <a:xfrm>
            <a:off x="2441167" y="1904999"/>
            <a:ext cx="8915400" cy="4487091"/>
          </a:xfrm>
        </p:spPr>
        <p:txBody>
          <a:bodyPr>
            <a:normAutofit lnSpcReduction="10000"/>
          </a:bodyPr>
          <a:lstStyle/>
          <a:p>
            <a:pPr algn="just"/>
            <a:r>
              <a:rPr lang="it-IT" sz="2400" dirty="0"/>
              <a:t>Il termine </a:t>
            </a:r>
            <a:r>
              <a:rPr lang="it-IT" sz="2400" i="1" dirty="0" err="1"/>
              <a:t>ʼādām</a:t>
            </a:r>
            <a:r>
              <a:rPr lang="it-IT" sz="2400" dirty="0"/>
              <a:t> ha un significato collettivo: l’umano, l’umanità (solo in Gen 5,1 indica un nome proprio), sottolineandone l’unità e l’indipendenza dalle distinzioni sociali, religiose, fisiche. </a:t>
            </a:r>
          </a:p>
          <a:p>
            <a:pPr algn="just"/>
            <a:r>
              <a:rPr lang="it-IT" sz="2400" dirty="0"/>
              <a:t>Questa caratterizzazione universale è molto importante, soprattutto contro la ricorrente tentazione nella storia dell’umanità di restringere la religione all’ambito nazionalistico o razziale. </a:t>
            </a:r>
          </a:p>
          <a:p>
            <a:pPr algn="just"/>
            <a:r>
              <a:rPr lang="it-IT" sz="2400" dirty="0"/>
              <a:t>Israele prima di essere </a:t>
            </a:r>
            <a:r>
              <a:rPr lang="it-IT" sz="2400" b="1" dirty="0"/>
              <a:t>figlio di Abramo</a:t>
            </a:r>
            <a:r>
              <a:rPr lang="it-IT" sz="2400" dirty="0"/>
              <a:t>, è </a:t>
            </a:r>
            <a:r>
              <a:rPr lang="it-IT" sz="2400" b="1" dirty="0"/>
              <a:t>figlio di Adamo</a:t>
            </a:r>
            <a:r>
              <a:rPr lang="it-IT" sz="2400" dirty="0"/>
              <a:t>, e questo sul fondamento della stessa Torà: il Creatore rivolge la sua attenzione creativa e poi la sua parola all’uomo in quanto tale. </a:t>
            </a:r>
          </a:p>
          <a:p>
            <a:endParaRPr lang="it-IT" dirty="0"/>
          </a:p>
        </p:txBody>
      </p:sp>
    </p:spTree>
    <p:extLst>
      <p:ext uri="{BB962C8B-B14F-4D97-AF65-F5344CB8AC3E}">
        <p14:creationId xmlns:p14="http://schemas.microsoft.com/office/powerpoint/2010/main" val="670150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366502" y="580567"/>
            <a:ext cx="8911687" cy="1280890"/>
          </a:xfrm>
        </p:spPr>
        <p:txBody>
          <a:bodyPr>
            <a:noAutofit/>
          </a:bodyPr>
          <a:lstStyle/>
          <a:p>
            <a:r>
              <a:rPr lang="it-IT" sz="4000" b="1" dirty="0"/>
              <a:t>Premessa</a:t>
            </a:r>
            <a:br>
              <a:rPr lang="it-IT" sz="4000" b="1" dirty="0"/>
            </a:br>
            <a:endParaRPr lang="it-IT" sz="4000" b="1" dirty="0"/>
          </a:p>
        </p:txBody>
      </p:sp>
      <p:sp>
        <p:nvSpPr>
          <p:cNvPr id="3" name="Segnaposto contenuto 2"/>
          <p:cNvSpPr>
            <a:spLocks noGrp="1"/>
          </p:cNvSpPr>
          <p:nvPr>
            <p:ph idx="1"/>
          </p:nvPr>
        </p:nvSpPr>
        <p:spPr>
          <a:xfrm>
            <a:off x="1953487" y="1637211"/>
            <a:ext cx="8915400" cy="4493623"/>
          </a:xfrm>
        </p:spPr>
        <p:txBody>
          <a:bodyPr>
            <a:normAutofit fontScale="92500" lnSpcReduction="10000"/>
          </a:bodyPr>
          <a:lstStyle/>
          <a:p>
            <a:pPr algn="just"/>
            <a:r>
              <a:rPr lang="it-IT" sz="2400" dirty="0"/>
              <a:t>Che cosa significa per Israele, cioè nei testi biblici in cui la sua coscienza si è espressa, l’elezione a “popolo di Dio/di </a:t>
            </a:r>
            <a:r>
              <a:rPr lang="it-IT" sz="2400" dirty="0" err="1"/>
              <a:t>Yhwh</a:t>
            </a:r>
            <a:r>
              <a:rPr lang="it-IT" sz="2400" dirty="0"/>
              <a:t>”? </a:t>
            </a:r>
          </a:p>
          <a:p>
            <a:pPr algn="just"/>
            <a:r>
              <a:rPr lang="it-IT" sz="2400" dirty="0"/>
              <a:t>L’elezione è strettamente connessa con la categoria di </a:t>
            </a:r>
            <a:r>
              <a:rPr lang="it-IT" sz="2400" b="1" dirty="0"/>
              <a:t>alleanza</a:t>
            </a:r>
            <a:r>
              <a:rPr lang="it-IT" sz="2400" dirty="0"/>
              <a:t>. Ora una divinità organicamente legata a una terra e a un popolo come può legarsi a un altro popolo senza contraddire la propria natura? </a:t>
            </a:r>
          </a:p>
          <a:p>
            <a:pPr algn="just"/>
            <a:r>
              <a:rPr lang="it-IT" sz="2400" dirty="0"/>
              <a:t>Dio, essendo trascendente, è libero di legarsi a un popolo, senza tuttavia rinunciare alla sua </a:t>
            </a:r>
            <a:r>
              <a:rPr lang="it-IT" sz="2400" b="1" dirty="0"/>
              <a:t>universalità.</a:t>
            </a:r>
            <a:r>
              <a:rPr lang="it-IT" sz="2400" dirty="0"/>
              <a:t>  </a:t>
            </a:r>
          </a:p>
          <a:p>
            <a:pPr algn="just"/>
            <a:r>
              <a:rPr lang="it-IT" sz="2400" dirty="0"/>
              <a:t>Una trascendenza fine a sé stessa (</a:t>
            </a:r>
            <a:r>
              <a:rPr lang="it-IT" sz="2400" i="1" dirty="0"/>
              <a:t>Deus </a:t>
            </a:r>
            <a:r>
              <a:rPr lang="it-IT" sz="2400" i="1" dirty="0" err="1"/>
              <a:t>otiosus</a:t>
            </a:r>
            <a:r>
              <a:rPr lang="it-IT" sz="2400" dirty="0"/>
              <a:t>) non avrebbe alcun significato per noi; d’altra parte, la scelta di legarsi ad un popolo comporta il rischio di un’immagine partigiana di Dio.</a:t>
            </a:r>
          </a:p>
          <a:p>
            <a:endParaRPr lang="it-IT" dirty="0"/>
          </a:p>
        </p:txBody>
      </p:sp>
    </p:spTree>
    <p:extLst>
      <p:ext uri="{BB962C8B-B14F-4D97-AF65-F5344CB8AC3E}">
        <p14:creationId xmlns:p14="http://schemas.microsoft.com/office/powerpoint/2010/main" val="6879960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000" b="1" dirty="0"/>
              <a:t>Dio entra in comunione con l’uomo</a:t>
            </a:r>
            <a:br>
              <a:rPr lang="it-IT" dirty="0"/>
            </a:br>
            <a:endParaRPr lang="it-IT" dirty="0"/>
          </a:p>
        </p:txBody>
      </p:sp>
      <p:sp>
        <p:nvSpPr>
          <p:cNvPr id="3" name="Segnaposto contenuto 2"/>
          <p:cNvSpPr>
            <a:spLocks noGrp="1"/>
          </p:cNvSpPr>
          <p:nvPr>
            <p:ph idx="1"/>
          </p:nvPr>
        </p:nvSpPr>
        <p:spPr>
          <a:xfrm>
            <a:off x="2589212" y="2133600"/>
            <a:ext cx="8915400" cy="3962400"/>
          </a:xfrm>
        </p:spPr>
        <p:txBody>
          <a:bodyPr/>
          <a:lstStyle/>
          <a:p>
            <a:pPr algn="just"/>
            <a:r>
              <a:rPr lang="it-IT" sz="2400" dirty="0"/>
              <a:t>Una prima determinazione descrive questo nuovo essere con la pregnante espressione «</a:t>
            </a:r>
            <a:r>
              <a:rPr lang="it-IT" sz="2400" i="1" dirty="0" err="1"/>
              <a:t>b</a:t>
            </a:r>
            <a:r>
              <a:rPr lang="it-IT" sz="2400" i="1" baseline="30000" dirty="0" err="1"/>
              <a:t>e</a:t>
            </a:r>
            <a:r>
              <a:rPr lang="it-IT" sz="2400" i="1" dirty="0" err="1"/>
              <a:t>ṣalmēnû</a:t>
            </a:r>
            <a:r>
              <a:rPr lang="it-IT" sz="2400" i="1" dirty="0"/>
              <a:t>, </a:t>
            </a:r>
            <a:r>
              <a:rPr lang="it-IT" sz="2400" i="1" dirty="0" err="1"/>
              <a:t>kîd</a:t>
            </a:r>
            <a:r>
              <a:rPr lang="it-IT" sz="2400" i="1" baseline="30000" dirty="0" err="1"/>
              <a:t>e</a:t>
            </a:r>
            <a:r>
              <a:rPr lang="it-IT" sz="2400" i="1" dirty="0" err="1"/>
              <a:t>mûtēnû</a:t>
            </a:r>
            <a:r>
              <a:rPr lang="it-IT" sz="2400" dirty="0"/>
              <a:t>»</a:t>
            </a:r>
            <a:r>
              <a:rPr lang="it-IT" sz="2400" i="1" dirty="0"/>
              <a:t> </a:t>
            </a:r>
            <a:r>
              <a:rPr lang="it-IT" sz="2400" dirty="0"/>
              <a:t>(«in nostra immagine, come nostra somiglianza»). </a:t>
            </a:r>
          </a:p>
          <a:p>
            <a:pPr algn="just"/>
            <a:r>
              <a:rPr lang="it-IT" sz="2400" dirty="0"/>
              <a:t>Questa duplice caratterizzazione significa che Dio è personalmente coinvolto con questa nuova creatura; viene sottolineata la singolare relazione che la creatura umana ha con Dio, senza enfatizzare né una parte, né una funzione, ma semplicemente la sua unità.</a:t>
            </a:r>
          </a:p>
          <a:p>
            <a:endParaRPr lang="it-IT" dirty="0"/>
          </a:p>
        </p:txBody>
      </p:sp>
    </p:spTree>
    <p:extLst>
      <p:ext uri="{BB962C8B-B14F-4D97-AF65-F5344CB8AC3E}">
        <p14:creationId xmlns:p14="http://schemas.microsoft.com/office/powerpoint/2010/main" val="7756609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4000" b="1" dirty="0"/>
              <a:t>L’uomo immagine di Dio</a:t>
            </a:r>
          </a:p>
        </p:txBody>
      </p:sp>
      <p:sp>
        <p:nvSpPr>
          <p:cNvPr id="3" name="Segnaposto contenuto 2"/>
          <p:cNvSpPr>
            <a:spLocks noGrp="1"/>
          </p:cNvSpPr>
          <p:nvPr>
            <p:ph idx="1"/>
          </p:nvPr>
        </p:nvSpPr>
        <p:spPr>
          <a:xfrm>
            <a:off x="2589212" y="1776548"/>
            <a:ext cx="8915400" cy="3777622"/>
          </a:xfrm>
        </p:spPr>
        <p:txBody>
          <a:bodyPr/>
          <a:lstStyle/>
          <a:p>
            <a:pPr algn="just"/>
            <a:r>
              <a:rPr lang="it-IT" sz="2400" dirty="0"/>
              <a:t>È tutto l’essere dell’uomo immagine di Dio, anche se nel contesto immediato si sottolinea il dominio sulle altre creature (Gen 1,26b); inoltre, è tutta l’umanità, di tutti i tempi e luoghi ad essere immagine di Dio. </a:t>
            </a:r>
          </a:p>
          <a:p>
            <a:pPr algn="just"/>
            <a:r>
              <a:rPr lang="it-IT" sz="2400" dirty="0"/>
              <a:t>Certo dovrà testimoniarlo con scelte di vita importanti e coraggiose, come dimostrerà la narrazione biblica successiva, ma l’immagine di Dio rimarrà il dono indelebile del Creatore. </a:t>
            </a:r>
          </a:p>
          <a:p>
            <a:endParaRPr lang="it-IT" dirty="0"/>
          </a:p>
        </p:txBody>
      </p:sp>
    </p:spTree>
    <p:extLst>
      <p:ext uri="{BB962C8B-B14F-4D97-AF65-F5344CB8AC3E}">
        <p14:creationId xmlns:p14="http://schemas.microsoft.com/office/powerpoint/2010/main" val="32477556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31371" y="702487"/>
            <a:ext cx="8911687" cy="1280890"/>
          </a:xfrm>
        </p:spPr>
        <p:txBody>
          <a:bodyPr>
            <a:normAutofit fontScale="90000"/>
          </a:bodyPr>
          <a:lstStyle/>
          <a:p>
            <a:r>
              <a:rPr lang="it-IT" sz="4400" b="1" dirty="0"/>
              <a:t>La realizzazione di questo progetto creativo (</a:t>
            </a:r>
            <a:r>
              <a:rPr lang="it-IT" sz="4400" b="1" dirty="0" err="1"/>
              <a:t>vv</a:t>
            </a:r>
            <a:r>
              <a:rPr lang="it-IT" sz="4400" b="1" dirty="0"/>
              <a:t>. 27-28):</a:t>
            </a:r>
            <a:br>
              <a:rPr lang="it-IT" dirty="0"/>
            </a:br>
            <a:endParaRPr lang="it-IT" dirty="0"/>
          </a:p>
        </p:txBody>
      </p:sp>
      <p:sp>
        <p:nvSpPr>
          <p:cNvPr id="3" name="Segnaposto contenuto 2"/>
          <p:cNvSpPr>
            <a:spLocks noGrp="1"/>
          </p:cNvSpPr>
          <p:nvPr>
            <p:ph idx="1"/>
          </p:nvPr>
        </p:nvSpPr>
        <p:spPr>
          <a:xfrm>
            <a:off x="1915885" y="2595154"/>
            <a:ext cx="9658395" cy="2795451"/>
          </a:xfrm>
        </p:spPr>
        <p:txBody>
          <a:bodyPr/>
          <a:lstStyle/>
          <a:p>
            <a:pPr marL="0" indent="0">
              <a:buNone/>
            </a:pPr>
            <a:r>
              <a:rPr lang="it-IT" i="1" dirty="0"/>
              <a:t>“</a:t>
            </a:r>
            <a:r>
              <a:rPr lang="it-IT" sz="2600" i="1" dirty="0"/>
              <a:t>e Dio creò (</a:t>
            </a:r>
            <a:r>
              <a:rPr lang="it-IT" sz="2600" i="1" dirty="0" err="1"/>
              <a:t>wayyibrāʼ</a:t>
            </a:r>
            <a:r>
              <a:rPr lang="it-IT" sz="2600" i="1" dirty="0"/>
              <a:t>) l’uomo a sua immagine (</a:t>
            </a:r>
            <a:r>
              <a:rPr lang="it-IT" sz="2600" i="1" dirty="0" err="1"/>
              <a:t>beṣalmô</a:t>
            </a:r>
            <a:r>
              <a:rPr lang="it-IT" sz="2600" i="1" dirty="0"/>
              <a:t>),</a:t>
            </a:r>
            <a:endParaRPr lang="it-IT" sz="2600" dirty="0"/>
          </a:p>
          <a:p>
            <a:pPr marL="0" indent="0">
              <a:buNone/>
            </a:pPr>
            <a:r>
              <a:rPr lang="it-IT" sz="2600" i="1" dirty="0"/>
              <a:t>a immagine (</a:t>
            </a:r>
            <a:r>
              <a:rPr lang="it-IT" sz="2600" i="1" dirty="0" err="1"/>
              <a:t>beṣelem</a:t>
            </a:r>
            <a:r>
              <a:rPr lang="it-IT" sz="2600" i="1" dirty="0"/>
              <a:t>) di Dio lo creò (</a:t>
            </a:r>
            <a:r>
              <a:rPr lang="it-IT" sz="2600" i="1" dirty="0" err="1"/>
              <a:t>bārāʼ</a:t>
            </a:r>
            <a:r>
              <a:rPr lang="it-IT" sz="2600" i="1" dirty="0"/>
              <a:t>),</a:t>
            </a:r>
            <a:endParaRPr lang="it-IT" sz="2600" dirty="0"/>
          </a:p>
          <a:p>
            <a:pPr marL="0" indent="0">
              <a:buNone/>
            </a:pPr>
            <a:r>
              <a:rPr lang="it-IT" sz="2600" i="1" dirty="0"/>
              <a:t>maschio e femmina (</a:t>
            </a:r>
            <a:r>
              <a:rPr lang="it-IT" sz="2600" i="1" dirty="0" err="1"/>
              <a:t>zākār</a:t>
            </a:r>
            <a:r>
              <a:rPr lang="it-IT" sz="2600" i="1" dirty="0"/>
              <a:t> </a:t>
            </a:r>
            <a:r>
              <a:rPr lang="it-IT" sz="2600" i="1" dirty="0" err="1"/>
              <a:t>ûneqēbāh</a:t>
            </a:r>
            <a:r>
              <a:rPr lang="it-IT" sz="2600" i="1" dirty="0"/>
              <a:t>) li creò (</a:t>
            </a:r>
            <a:r>
              <a:rPr lang="it-IT" sz="2600" i="1" dirty="0" err="1"/>
              <a:t>bārāʼ</a:t>
            </a:r>
            <a:r>
              <a:rPr lang="it-IT" sz="2600" i="1" dirty="0"/>
              <a:t>)”.</a:t>
            </a:r>
            <a:endParaRPr lang="it-IT" sz="2600" dirty="0"/>
          </a:p>
          <a:p>
            <a:endParaRPr lang="it-IT" dirty="0"/>
          </a:p>
        </p:txBody>
      </p:sp>
    </p:spTree>
    <p:extLst>
      <p:ext uri="{BB962C8B-B14F-4D97-AF65-F5344CB8AC3E}">
        <p14:creationId xmlns:p14="http://schemas.microsoft.com/office/powerpoint/2010/main" val="38270233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127658" y="1428206"/>
            <a:ext cx="8915400" cy="4511040"/>
          </a:xfrm>
        </p:spPr>
        <p:txBody>
          <a:bodyPr>
            <a:normAutofit/>
          </a:bodyPr>
          <a:lstStyle/>
          <a:p>
            <a:pPr algn="just"/>
            <a:r>
              <a:rPr lang="it-IT" sz="2400" dirty="0"/>
              <a:t>Il narratore vuole sottolineare che Dio si propone di creare un essere, l’uomo, che possa interagire con lui, parlare e rispondere; un partner che, nonostante la sua </a:t>
            </a:r>
            <a:r>
              <a:rPr lang="it-IT" sz="2400" dirty="0" err="1"/>
              <a:t>creaturalità</a:t>
            </a:r>
            <a:r>
              <a:rPr lang="it-IT" sz="2400" dirty="0"/>
              <a:t>, stia sul suo piano. </a:t>
            </a:r>
          </a:p>
          <a:p>
            <a:pPr algn="just"/>
            <a:r>
              <a:rPr lang="it-IT" sz="2400" dirty="0"/>
              <a:t>È il mistero di un Dio puro dono, che esce dalla sua “autosufficienza” per entrare in comunione con una creatura fatta a sua immagine. </a:t>
            </a:r>
          </a:p>
          <a:p>
            <a:pPr algn="just"/>
            <a:r>
              <a:rPr lang="it-IT" sz="2400" dirty="0"/>
              <a:t>Questo è tanto più rilevante, se confrontato con i miti mesopotamici che descrivono un’azione di Dio finalizzata a servirlo.</a:t>
            </a:r>
          </a:p>
          <a:p>
            <a:endParaRPr lang="it-IT" dirty="0"/>
          </a:p>
        </p:txBody>
      </p:sp>
    </p:spTree>
    <p:extLst>
      <p:ext uri="{BB962C8B-B14F-4D97-AF65-F5344CB8AC3E}">
        <p14:creationId xmlns:p14="http://schemas.microsoft.com/office/powerpoint/2010/main" val="13636691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81349" y="624110"/>
            <a:ext cx="9614262" cy="1280890"/>
          </a:xfrm>
        </p:spPr>
        <p:txBody>
          <a:bodyPr>
            <a:normAutofit fontScale="90000"/>
          </a:bodyPr>
          <a:lstStyle/>
          <a:p>
            <a:r>
              <a:rPr lang="it-IT" sz="4400" b="1" dirty="0"/>
              <a:t>Dio poi benedice la coppia umana (v. 28a)</a:t>
            </a:r>
            <a:br>
              <a:rPr lang="it-IT" b="1" dirty="0"/>
            </a:br>
            <a:endParaRPr lang="it-IT" b="1" dirty="0"/>
          </a:p>
        </p:txBody>
      </p:sp>
      <p:sp>
        <p:nvSpPr>
          <p:cNvPr id="3" name="Segnaposto contenuto 2"/>
          <p:cNvSpPr>
            <a:spLocks noGrp="1"/>
          </p:cNvSpPr>
          <p:nvPr>
            <p:ph idx="1"/>
          </p:nvPr>
        </p:nvSpPr>
        <p:spPr>
          <a:xfrm>
            <a:off x="2239192" y="2133599"/>
            <a:ext cx="8915400" cy="4275909"/>
          </a:xfrm>
        </p:spPr>
        <p:txBody>
          <a:bodyPr>
            <a:normAutofit fontScale="92500" lnSpcReduction="10000"/>
          </a:bodyPr>
          <a:lstStyle/>
          <a:p>
            <a:pPr algn="just"/>
            <a:r>
              <a:rPr lang="it-IT" sz="2400" dirty="0"/>
              <a:t>La benedizione sfocia in cinque imperativi è: «Siate fecondi, moltiplicatevi, riempite la terra, assoggettatela, dominate». </a:t>
            </a:r>
          </a:p>
          <a:p>
            <a:pPr algn="just"/>
            <a:r>
              <a:rPr lang="it-IT" sz="2400" dirty="0"/>
              <a:t>Si tratta di una benedizione grazie alla quale l’uomo sarà fecondo e potrà riempire di vita la terra e ne inaugurerà il cammino storico. </a:t>
            </a:r>
          </a:p>
          <a:p>
            <a:pPr algn="just"/>
            <a:r>
              <a:rPr lang="it-IT" sz="2400" dirty="0"/>
              <a:t>Qui non si tratta di prendere possesso di una terra particolare, ma della </a:t>
            </a:r>
            <a:r>
              <a:rPr lang="it-IT" sz="2400" b="1" dirty="0"/>
              <a:t>terra intera</a:t>
            </a:r>
            <a:r>
              <a:rPr lang="it-IT" sz="2400" dirty="0"/>
              <a:t>, non con violenza, ma in forza della proliferazione donata da Dio con la benedizione. </a:t>
            </a:r>
          </a:p>
          <a:p>
            <a:pPr algn="just"/>
            <a:r>
              <a:rPr lang="it-IT" sz="2400" dirty="0"/>
              <a:t>Qui è l’umanità intera chiamata a questo compito, non soltanto Israele: la </a:t>
            </a:r>
            <a:r>
              <a:rPr lang="it-IT" sz="2400" b="1" dirty="0" err="1"/>
              <a:t>gstoria</a:t>
            </a:r>
            <a:r>
              <a:rPr lang="it-IT" sz="2400" b="1" dirty="0"/>
              <a:t> particolare di Israele viene riletta in chiave universale</a:t>
            </a:r>
            <a:r>
              <a:rPr lang="it-IT" sz="2400" dirty="0"/>
              <a:t> e purificata dal nazionalismo e particolarismo. </a:t>
            </a:r>
          </a:p>
          <a:p>
            <a:endParaRPr lang="it-IT" dirty="0"/>
          </a:p>
        </p:txBody>
      </p:sp>
    </p:spTree>
    <p:extLst>
      <p:ext uri="{BB962C8B-B14F-4D97-AF65-F5344CB8AC3E}">
        <p14:creationId xmlns:p14="http://schemas.microsoft.com/office/powerpoint/2010/main" val="30802177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383919" y="519608"/>
            <a:ext cx="8911687" cy="1280890"/>
          </a:xfrm>
        </p:spPr>
        <p:txBody>
          <a:bodyPr>
            <a:noAutofit/>
          </a:bodyPr>
          <a:lstStyle/>
          <a:p>
            <a:r>
              <a:rPr lang="it-IT" sz="4000" b="1" dirty="0"/>
              <a:t>La tavola dei popoli (Gen 10)</a:t>
            </a:r>
            <a:br>
              <a:rPr lang="it-IT" sz="4000" b="1" dirty="0"/>
            </a:br>
            <a:endParaRPr lang="it-IT" sz="4000" b="1" dirty="0"/>
          </a:p>
        </p:txBody>
      </p:sp>
      <p:sp>
        <p:nvSpPr>
          <p:cNvPr id="3" name="Segnaposto contenuto 2"/>
          <p:cNvSpPr>
            <a:spLocks noGrp="1"/>
          </p:cNvSpPr>
          <p:nvPr>
            <p:ph idx="1"/>
          </p:nvPr>
        </p:nvSpPr>
        <p:spPr>
          <a:xfrm>
            <a:off x="2296834" y="1898468"/>
            <a:ext cx="8915400" cy="3777622"/>
          </a:xfrm>
        </p:spPr>
        <p:txBody>
          <a:bodyPr/>
          <a:lstStyle/>
          <a:p>
            <a:pPr algn="just"/>
            <a:r>
              <a:rPr lang="it-IT" sz="2400" dirty="0"/>
              <a:t>Israele (il contesto è quello del </a:t>
            </a:r>
            <a:r>
              <a:rPr lang="it-IT" sz="2400" dirty="0" err="1"/>
              <a:t>postesilio</a:t>
            </a:r>
            <a:r>
              <a:rPr lang="it-IT" sz="2400" dirty="0"/>
              <a:t>) vive ormai in mezzo alle nazioni e non può più definirsi se non in rapporto ad esse: la creazione si precisa come la creazione del mondo e il Dio creatore è anche il Signore di tutte le nazioni. </a:t>
            </a:r>
          </a:p>
          <a:p>
            <a:pPr algn="just"/>
            <a:r>
              <a:rPr lang="it-IT" sz="2400" dirty="0"/>
              <a:t>Uno dei mezzi per rispondere a questa istanza sono le genealogie, che appaiono perciò numerose in Gen 1-10. Scegliamo quella di Gen 10.</a:t>
            </a:r>
          </a:p>
          <a:p>
            <a:pPr algn="just"/>
            <a:endParaRPr lang="it-IT" dirty="0"/>
          </a:p>
        </p:txBody>
      </p:sp>
    </p:spTree>
    <p:extLst>
      <p:ext uri="{BB962C8B-B14F-4D97-AF65-F5344CB8AC3E}">
        <p14:creationId xmlns:p14="http://schemas.microsoft.com/office/powerpoint/2010/main" val="35873922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366502" y="502190"/>
            <a:ext cx="8911687" cy="1280890"/>
          </a:xfrm>
        </p:spPr>
        <p:txBody>
          <a:bodyPr>
            <a:noAutofit/>
          </a:bodyPr>
          <a:lstStyle/>
          <a:p>
            <a:r>
              <a:rPr lang="it-IT" sz="4000" b="1" dirty="0"/>
              <a:t>La tavola dei popoli</a:t>
            </a:r>
            <a:br>
              <a:rPr lang="it-IT" sz="4000" b="1" dirty="0"/>
            </a:br>
            <a:endParaRPr lang="it-IT" sz="4000" b="1" dirty="0"/>
          </a:p>
        </p:txBody>
      </p:sp>
      <p:sp>
        <p:nvSpPr>
          <p:cNvPr id="3" name="Segnaposto contenuto 2"/>
          <p:cNvSpPr>
            <a:spLocks noGrp="1"/>
          </p:cNvSpPr>
          <p:nvPr>
            <p:ph idx="1"/>
          </p:nvPr>
        </p:nvSpPr>
        <p:spPr>
          <a:xfrm>
            <a:off x="2362789" y="1924593"/>
            <a:ext cx="8915400" cy="4432663"/>
          </a:xfrm>
        </p:spPr>
        <p:txBody>
          <a:bodyPr>
            <a:normAutofit lnSpcReduction="10000"/>
          </a:bodyPr>
          <a:lstStyle/>
          <a:p>
            <a:pPr algn="just"/>
            <a:r>
              <a:rPr lang="it-IT" sz="2400" i="1" baseline="30000" dirty="0"/>
              <a:t>1</a:t>
            </a:r>
            <a:r>
              <a:rPr lang="it-IT" sz="2400" i="1" dirty="0"/>
              <a:t>Questa è la discendenza dei figli di Noè: Sem, </a:t>
            </a:r>
            <a:r>
              <a:rPr lang="it-IT" sz="2400" i="1" dirty="0" err="1"/>
              <a:t>Cam</a:t>
            </a:r>
            <a:r>
              <a:rPr lang="it-IT" sz="2400" i="1" dirty="0"/>
              <a:t> e Iafet…</a:t>
            </a:r>
            <a:endParaRPr lang="it-IT" sz="2400" dirty="0"/>
          </a:p>
          <a:p>
            <a:pPr algn="just"/>
            <a:r>
              <a:rPr lang="it-IT" sz="2400" i="1" baseline="30000" dirty="0"/>
              <a:t>2</a:t>
            </a:r>
            <a:r>
              <a:rPr lang="it-IT" sz="2400" i="1" dirty="0"/>
              <a:t>I figli di Iafet: </a:t>
            </a:r>
            <a:r>
              <a:rPr lang="it-IT" sz="2400" i="1" dirty="0" err="1"/>
              <a:t>Gomer</a:t>
            </a:r>
            <a:r>
              <a:rPr lang="it-IT" sz="2400" i="1" dirty="0"/>
              <a:t>, </a:t>
            </a:r>
            <a:r>
              <a:rPr lang="it-IT" sz="2400" i="1" dirty="0" err="1"/>
              <a:t>Magòg</a:t>
            </a:r>
            <a:r>
              <a:rPr lang="it-IT" sz="2400" i="1" dirty="0"/>
              <a:t>, </a:t>
            </a:r>
            <a:r>
              <a:rPr lang="it-IT" sz="2400" i="1" dirty="0" err="1"/>
              <a:t>Madai</a:t>
            </a:r>
            <a:r>
              <a:rPr lang="it-IT" sz="2400" i="1" dirty="0"/>
              <a:t>, </a:t>
            </a:r>
            <a:r>
              <a:rPr lang="it-IT" sz="2400" i="1" dirty="0" err="1"/>
              <a:t>Iavan</a:t>
            </a:r>
            <a:r>
              <a:rPr lang="it-IT" sz="2400" i="1" dirty="0"/>
              <a:t>, </a:t>
            </a:r>
            <a:r>
              <a:rPr lang="it-IT" sz="2400" i="1" dirty="0" err="1"/>
              <a:t>Tubal</a:t>
            </a:r>
            <a:r>
              <a:rPr lang="it-IT" sz="2400" i="1" dirty="0"/>
              <a:t>, </a:t>
            </a:r>
            <a:r>
              <a:rPr lang="it-IT" sz="2400" i="1" dirty="0" err="1"/>
              <a:t>Mesec</a:t>
            </a:r>
            <a:r>
              <a:rPr lang="it-IT" sz="2400" i="1" dirty="0"/>
              <a:t> e </a:t>
            </a:r>
            <a:r>
              <a:rPr lang="it-IT" sz="2400" i="1" dirty="0" err="1"/>
              <a:t>Tiras</a:t>
            </a:r>
            <a:r>
              <a:rPr lang="it-IT" sz="2400" i="1" dirty="0"/>
              <a:t>…</a:t>
            </a:r>
            <a:endParaRPr lang="it-IT" sz="2400" dirty="0"/>
          </a:p>
          <a:p>
            <a:pPr algn="just"/>
            <a:r>
              <a:rPr lang="it-IT" sz="2400" i="1" baseline="30000" dirty="0"/>
              <a:t>6</a:t>
            </a:r>
            <a:r>
              <a:rPr lang="it-IT" sz="2400" i="1" dirty="0"/>
              <a:t>I figli di </a:t>
            </a:r>
            <a:r>
              <a:rPr lang="it-IT" sz="2400" i="1" dirty="0" err="1"/>
              <a:t>Cam</a:t>
            </a:r>
            <a:r>
              <a:rPr lang="it-IT" sz="2400" i="1" dirty="0"/>
              <a:t>: Etiopia, Egitto, Put e </a:t>
            </a:r>
            <a:r>
              <a:rPr lang="it-IT" sz="2400" i="1" dirty="0" err="1"/>
              <a:t>Canaan</a:t>
            </a:r>
            <a:r>
              <a:rPr lang="it-IT" sz="2400" i="1" dirty="0"/>
              <a:t>… </a:t>
            </a:r>
            <a:endParaRPr lang="it-IT" sz="2400" dirty="0"/>
          </a:p>
          <a:p>
            <a:pPr algn="just"/>
            <a:r>
              <a:rPr lang="it-IT" sz="2400" i="1" baseline="30000" dirty="0"/>
              <a:t>21</a:t>
            </a:r>
            <a:r>
              <a:rPr lang="it-IT" sz="2400" i="1" dirty="0"/>
              <a:t>Anche a Sem, fratello maggiore di Iafet e capostipite di tutti i figli di </a:t>
            </a:r>
            <a:r>
              <a:rPr lang="it-IT" sz="2400" i="1" dirty="0" err="1"/>
              <a:t>Eber</a:t>
            </a:r>
            <a:r>
              <a:rPr lang="it-IT" sz="2400" i="1" dirty="0"/>
              <a:t>, nacque una discendenza.  22 I figli di Sem: </a:t>
            </a:r>
            <a:r>
              <a:rPr lang="it-IT" sz="2400" i="1" dirty="0" err="1"/>
              <a:t>Elam</a:t>
            </a:r>
            <a:r>
              <a:rPr lang="it-IT" sz="2400" i="1" dirty="0"/>
              <a:t>, </a:t>
            </a:r>
            <a:r>
              <a:rPr lang="it-IT" sz="2400" i="1" dirty="0" err="1"/>
              <a:t>Assur</a:t>
            </a:r>
            <a:r>
              <a:rPr lang="it-IT" sz="2400" i="1" dirty="0"/>
              <a:t>, </a:t>
            </a:r>
            <a:r>
              <a:rPr lang="it-IT" sz="2400" i="1" dirty="0" err="1"/>
              <a:t>Arpacsàd</a:t>
            </a:r>
            <a:r>
              <a:rPr lang="it-IT" sz="2400" i="1" dirty="0"/>
              <a:t>, </a:t>
            </a:r>
            <a:r>
              <a:rPr lang="it-IT" sz="2400" i="1" dirty="0" err="1"/>
              <a:t>Lud</a:t>
            </a:r>
            <a:r>
              <a:rPr lang="it-IT" sz="2400" i="1" dirty="0"/>
              <a:t> e </a:t>
            </a:r>
            <a:r>
              <a:rPr lang="it-IT" sz="2400" i="1" dirty="0" err="1"/>
              <a:t>Aram</a:t>
            </a:r>
            <a:r>
              <a:rPr lang="it-IT" sz="2400" i="1" dirty="0"/>
              <a:t>…  </a:t>
            </a:r>
            <a:endParaRPr lang="it-IT" sz="2400" dirty="0"/>
          </a:p>
          <a:p>
            <a:pPr algn="just"/>
            <a:r>
              <a:rPr lang="it-IT" sz="2400" i="1" baseline="30000" dirty="0"/>
              <a:t>32</a:t>
            </a:r>
            <a:r>
              <a:rPr lang="it-IT" sz="2400" i="1" dirty="0"/>
              <a:t>Queste furono le famiglie dei figli di Noè secondo le loro genealogie, nelle rispettive nazioni. Da costoro si dispersero le nazioni sulla terra dopo il diluvio.</a:t>
            </a:r>
            <a:endParaRPr lang="it-IT" sz="2400" dirty="0"/>
          </a:p>
          <a:p>
            <a:endParaRPr lang="it-IT" dirty="0"/>
          </a:p>
        </p:txBody>
      </p:sp>
    </p:spTree>
    <p:extLst>
      <p:ext uri="{BB962C8B-B14F-4D97-AF65-F5344CB8AC3E}">
        <p14:creationId xmlns:p14="http://schemas.microsoft.com/office/powerpoint/2010/main" val="37319314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4000" b="1" dirty="0"/>
              <a:t>Israele nella comunità dei popoli</a:t>
            </a:r>
            <a:br>
              <a:rPr lang="it-IT" sz="4000" b="1" dirty="0"/>
            </a:br>
            <a:endParaRPr lang="it-IT" sz="4000" b="1" dirty="0"/>
          </a:p>
        </p:txBody>
      </p:sp>
      <p:sp>
        <p:nvSpPr>
          <p:cNvPr id="3" name="Segnaposto contenuto 2"/>
          <p:cNvSpPr>
            <a:spLocks noGrp="1"/>
          </p:cNvSpPr>
          <p:nvPr>
            <p:ph idx="1"/>
          </p:nvPr>
        </p:nvSpPr>
        <p:spPr>
          <a:xfrm>
            <a:off x="2502126" y="1689462"/>
            <a:ext cx="8915400" cy="4894218"/>
          </a:xfrm>
        </p:spPr>
        <p:txBody>
          <a:bodyPr>
            <a:normAutofit fontScale="92500"/>
          </a:bodyPr>
          <a:lstStyle/>
          <a:p>
            <a:pPr algn="just"/>
            <a:r>
              <a:rPr lang="it-IT" sz="2400" dirty="0"/>
              <a:t>In questa genealogia si nota anzitutto un fatto sorprendente fra i tanti: gli antenati di Israele appaiono molto tardi nella storia del mondo; l’odiato </a:t>
            </a:r>
            <a:r>
              <a:rPr lang="it-IT" sz="2400" dirty="0" err="1"/>
              <a:t>Canaan</a:t>
            </a:r>
            <a:r>
              <a:rPr lang="it-IT" sz="2400" dirty="0"/>
              <a:t> ad es. precede di gran lunga la nascita di Abramo (Gen 9,18). Israele è un popolo più recente e quindi anche meno importante di altri popoli, alcuni dei quali opprimeranno o conquisteranno Israele. </a:t>
            </a:r>
          </a:p>
          <a:p>
            <a:pPr algn="just"/>
            <a:r>
              <a:rPr lang="it-IT" sz="2400" dirty="0"/>
              <a:t>L’esilio è finito; </a:t>
            </a:r>
            <a:r>
              <a:rPr lang="it-IT" sz="2400" b="1" dirty="0"/>
              <a:t>Ciro</a:t>
            </a:r>
            <a:r>
              <a:rPr lang="it-IT" sz="2400" dirty="0"/>
              <a:t>, che ha appena conquistato Babilonia, è accolto come liberatore inviato da </a:t>
            </a:r>
            <a:r>
              <a:rPr lang="it-IT" sz="2400" dirty="0" err="1"/>
              <a:t>Yhwh</a:t>
            </a:r>
            <a:r>
              <a:rPr lang="it-IT" sz="2400" dirty="0"/>
              <a:t> (</a:t>
            </a:r>
            <a:r>
              <a:rPr lang="it-IT" sz="2400" dirty="0" err="1"/>
              <a:t>cf</a:t>
            </a:r>
            <a:r>
              <a:rPr lang="it-IT" sz="2400" dirty="0"/>
              <a:t>. </a:t>
            </a:r>
            <a:r>
              <a:rPr lang="it-IT" sz="2400" dirty="0" err="1"/>
              <a:t>Is</a:t>
            </a:r>
            <a:r>
              <a:rPr lang="it-IT" sz="2400" dirty="0"/>
              <a:t> 41,1-7.25; 44,28; 45,1-7) e addirittura come “unto” o “messia” di </a:t>
            </a:r>
            <a:r>
              <a:rPr lang="it-IT" sz="2400" dirty="0" err="1"/>
              <a:t>Yhwh</a:t>
            </a:r>
            <a:r>
              <a:rPr lang="it-IT" sz="2400" dirty="0"/>
              <a:t> (</a:t>
            </a:r>
            <a:r>
              <a:rPr lang="it-IT" sz="2400" dirty="0" err="1"/>
              <a:t>Is</a:t>
            </a:r>
            <a:r>
              <a:rPr lang="it-IT" sz="2400" dirty="0"/>
              <a:t> 45,1). </a:t>
            </a:r>
          </a:p>
          <a:p>
            <a:pPr algn="just"/>
            <a:r>
              <a:rPr lang="it-IT" sz="2400" dirty="0"/>
              <a:t>Appaiono anche le prime formulazioni chiare del </a:t>
            </a:r>
            <a:r>
              <a:rPr lang="it-IT" sz="2400" b="1" dirty="0"/>
              <a:t>monoteismo</a:t>
            </a:r>
            <a:r>
              <a:rPr lang="it-IT" sz="2400" dirty="0"/>
              <a:t>, cioè l’affermazione che esiste un solo Dio, creatore del mondo e signore di tutte le nazioni. </a:t>
            </a:r>
          </a:p>
          <a:p>
            <a:endParaRPr lang="it-IT" dirty="0"/>
          </a:p>
        </p:txBody>
      </p:sp>
    </p:spTree>
    <p:extLst>
      <p:ext uri="{BB962C8B-B14F-4D97-AF65-F5344CB8AC3E}">
        <p14:creationId xmlns:p14="http://schemas.microsoft.com/office/powerpoint/2010/main" val="38844151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258286" y="1001486"/>
            <a:ext cx="8915400" cy="5556068"/>
          </a:xfrm>
        </p:spPr>
        <p:txBody>
          <a:bodyPr>
            <a:normAutofit/>
          </a:bodyPr>
          <a:lstStyle/>
          <a:p>
            <a:pPr algn="just"/>
            <a:r>
              <a:rPr lang="it-IT" sz="2400" dirty="0"/>
              <a:t>La “Tavola delle nazioni” non fa che tradurre questa coscienza in termini genealogici. Tutte le nazioni sono apparentate e formano </a:t>
            </a:r>
            <a:r>
              <a:rPr lang="it-IT" sz="2400" b="1" dirty="0"/>
              <a:t>una sola famiglia</a:t>
            </a:r>
            <a:r>
              <a:rPr lang="it-IT" sz="2400" dirty="0"/>
              <a:t> perché c’è un solo creatore e signore dell’universo. Il monoteismo ha come conseguenza una visione unificata dell’umanità, che non nega però la sua diversità. </a:t>
            </a:r>
          </a:p>
          <a:p>
            <a:pPr algn="just"/>
            <a:r>
              <a:rPr lang="it-IT" sz="2400" dirty="0"/>
              <a:t>Ora la convinzione che tutta l’umanità forma una grande famiglia, pur con tutte le sue differenze e particolarità, non sparisce quando inizia la storia dei patriarchi ebrei, grazie soprattutto alla figura di un </a:t>
            </a:r>
            <a:r>
              <a:rPr lang="it-IT" sz="2400" b="1" dirty="0"/>
              <a:t>Abramo “ecumenico</a:t>
            </a:r>
            <a:r>
              <a:rPr lang="it-IT" sz="2400" dirty="0"/>
              <a:t>”, in relazione con i popoli vicini, percepiti come altri, ma anche come parenti.</a:t>
            </a:r>
          </a:p>
          <a:p>
            <a:endParaRPr lang="it-IT" dirty="0"/>
          </a:p>
        </p:txBody>
      </p:sp>
    </p:spTree>
    <p:extLst>
      <p:ext uri="{BB962C8B-B14F-4D97-AF65-F5344CB8AC3E}">
        <p14:creationId xmlns:p14="http://schemas.microsoft.com/office/powerpoint/2010/main" val="26618492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83028" y="2653208"/>
            <a:ext cx="8911687" cy="1280890"/>
          </a:xfrm>
        </p:spPr>
        <p:txBody>
          <a:bodyPr>
            <a:noAutofit/>
          </a:bodyPr>
          <a:lstStyle/>
          <a:p>
            <a:pPr algn="ctr"/>
            <a:r>
              <a:rPr lang="it-IT" sz="4400" b="1" dirty="0"/>
              <a:t>Sintesi finale</a:t>
            </a:r>
            <a:br>
              <a:rPr lang="it-IT" sz="4000" b="1" dirty="0"/>
            </a:br>
            <a:endParaRPr lang="it-IT" sz="4000" b="1" dirty="0"/>
          </a:p>
        </p:txBody>
      </p:sp>
    </p:spTree>
    <p:extLst>
      <p:ext uri="{BB962C8B-B14F-4D97-AF65-F5344CB8AC3E}">
        <p14:creationId xmlns:p14="http://schemas.microsoft.com/office/powerpoint/2010/main" val="1814390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53588" y="624110"/>
            <a:ext cx="8911687" cy="1280890"/>
          </a:xfrm>
        </p:spPr>
        <p:txBody>
          <a:bodyPr>
            <a:normAutofit/>
          </a:bodyPr>
          <a:lstStyle/>
          <a:p>
            <a:r>
              <a:rPr lang="it-IT" sz="4000" b="1" dirty="0"/>
              <a:t>La riflessione del Pentateuco</a:t>
            </a:r>
          </a:p>
        </p:txBody>
      </p:sp>
      <p:sp>
        <p:nvSpPr>
          <p:cNvPr id="3" name="Segnaposto contenuto 2"/>
          <p:cNvSpPr>
            <a:spLocks noGrp="1"/>
          </p:cNvSpPr>
          <p:nvPr>
            <p:ph idx="1"/>
          </p:nvPr>
        </p:nvSpPr>
        <p:spPr>
          <a:xfrm>
            <a:off x="2249578" y="1905000"/>
            <a:ext cx="8915400" cy="2057400"/>
          </a:xfrm>
        </p:spPr>
        <p:txBody>
          <a:bodyPr/>
          <a:lstStyle/>
          <a:p>
            <a:pPr algn="just"/>
            <a:r>
              <a:rPr lang="it-IT" sz="2200" dirty="0"/>
              <a:t>L’ambito della nostra riflessione è il solo </a:t>
            </a:r>
            <a:r>
              <a:rPr lang="it-IT" sz="2200" b="1" dirty="0"/>
              <a:t>Pentateuco</a:t>
            </a:r>
            <a:r>
              <a:rPr lang="it-IT" sz="2200" dirty="0"/>
              <a:t>. </a:t>
            </a:r>
          </a:p>
          <a:p>
            <a:pPr algn="just"/>
            <a:r>
              <a:rPr lang="it-IT" sz="2200" dirty="0"/>
              <a:t>Ci domanderemo come nasca in Israele la coscienza di essere un popolo eletto e come esso abbia risposto alle domande e alle contraddizioni che questo suo essere potrebbe suscitare.</a:t>
            </a:r>
          </a:p>
          <a:p>
            <a:endParaRPr lang="it-IT" dirty="0"/>
          </a:p>
        </p:txBody>
      </p:sp>
    </p:spTree>
    <p:extLst>
      <p:ext uri="{BB962C8B-B14F-4D97-AF65-F5344CB8AC3E}">
        <p14:creationId xmlns:p14="http://schemas.microsoft.com/office/powerpoint/2010/main" val="13592998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88422" y="624110"/>
            <a:ext cx="8911687" cy="1280890"/>
          </a:xfrm>
        </p:spPr>
        <p:txBody>
          <a:bodyPr/>
          <a:lstStyle/>
          <a:p>
            <a:r>
              <a:rPr lang="it-IT" sz="4000" b="1" dirty="0"/>
              <a:t>Un monoteismo incarnato</a:t>
            </a:r>
            <a:br>
              <a:rPr lang="it-IT" dirty="0"/>
            </a:br>
            <a:endParaRPr lang="it-IT" dirty="0"/>
          </a:p>
        </p:txBody>
      </p:sp>
      <p:sp>
        <p:nvSpPr>
          <p:cNvPr id="3" name="Segnaposto contenuto 2"/>
          <p:cNvSpPr>
            <a:spLocks noGrp="1"/>
          </p:cNvSpPr>
          <p:nvPr>
            <p:ph idx="1"/>
          </p:nvPr>
        </p:nvSpPr>
        <p:spPr>
          <a:xfrm>
            <a:off x="2319246" y="1905000"/>
            <a:ext cx="8915400" cy="3777622"/>
          </a:xfrm>
        </p:spPr>
        <p:txBody>
          <a:bodyPr/>
          <a:lstStyle/>
          <a:p>
            <a:pPr algn="just"/>
            <a:r>
              <a:rPr lang="it-IT" sz="2400" dirty="0"/>
              <a:t>L’accezione di Israele, popolo di Dio, ci interpella in profondità sul significato del monoteismo, perché esso propone non l’esistenza di un solo Dio in assoluto, in una unicità irrelata, ma la realtà di un Dio che, scegliendo Israele, ha scelto tutta l’umanità, decidendo gratuitamente di uscire da sé e di fare alleanza con l’umanità. </a:t>
            </a:r>
          </a:p>
          <a:p>
            <a:endParaRPr lang="it-IT" dirty="0"/>
          </a:p>
        </p:txBody>
      </p:sp>
    </p:spTree>
    <p:extLst>
      <p:ext uri="{BB962C8B-B14F-4D97-AF65-F5344CB8AC3E}">
        <p14:creationId xmlns:p14="http://schemas.microsoft.com/office/powerpoint/2010/main" val="7294521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345372" y="1323702"/>
            <a:ext cx="8915400" cy="4310743"/>
          </a:xfrm>
        </p:spPr>
        <p:txBody>
          <a:bodyPr/>
          <a:lstStyle/>
          <a:p>
            <a:pPr algn="just"/>
            <a:r>
              <a:rPr lang="it-IT" sz="2400" dirty="0"/>
              <a:t>Ora, se il destinatario della elezione divina è l’intera umanità, questo non stride con la scelta particolare di Israele? </a:t>
            </a:r>
          </a:p>
          <a:p>
            <a:pPr algn="just"/>
            <a:r>
              <a:rPr lang="it-IT" sz="2400" dirty="0"/>
              <a:t>No, perché il monoteismo non viene solo più inteso come la realtà del Dio unico e della sua universale benevolenza e alleanza verso l’umanità, bensì come l’espressione di questa realtà </a:t>
            </a:r>
            <a:r>
              <a:rPr lang="it-IT" sz="2400" b="1" dirty="0"/>
              <a:t>dentro la figura storico-culturale di una religione</a:t>
            </a:r>
            <a:r>
              <a:rPr lang="it-IT" sz="2400" dirty="0"/>
              <a:t>: la religione ebraica nella sua maturità. </a:t>
            </a:r>
          </a:p>
          <a:p>
            <a:endParaRPr lang="it-IT" dirty="0"/>
          </a:p>
        </p:txBody>
      </p:sp>
    </p:spTree>
    <p:extLst>
      <p:ext uri="{BB962C8B-B14F-4D97-AF65-F5344CB8AC3E}">
        <p14:creationId xmlns:p14="http://schemas.microsoft.com/office/powerpoint/2010/main" val="16882232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423750" y="879566"/>
            <a:ext cx="8915400" cy="2534194"/>
          </a:xfrm>
        </p:spPr>
        <p:txBody>
          <a:bodyPr>
            <a:normAutofit/>
          </a:bodyPr>
          <a:lstStyle/>
          <a:p>
            <a:pPr algn="just"/>
            <a:r>
              <a:rPr lang="it-IT" sz="2400" dirty="0"/>
              <a:t>L’elezione di Israele appare così non come </a:t>
            </a:r>
            <a:r>
              <a:rPr lang="it-IT" sz="2400" b="1" dirty="0"/>
              <a:t>un’elezione esclusiva</a:t>
            </a:r>
            <a:r>
              <a:rPr lang="it-IT" sz="2400" dirty="0"/>
              <a:t>, ma </a:t>
            </a:r>
            <a:r>
              <a:rPr lang="it-IT" sz="2400" b="1" dirty="0"/>
              <a:t>rappresentativa</a:t>
            </a:r>
            <a:r>
              <a:rPr lang="it-IT" sz="2400" dirty="0"/>
              <a:t>: rappresentativa del disegno elettivo divino e anche rappresentativa dell’umanità già cosciente di questa elezione e dell’umanità ancora in cammino verso questa presa di coscienza.</a:t>
            </a:r>
          </a:p>
        </p:txBody>
      </p:sp>
    </p:spTree>
    <p:extLst>
      <p:ext uri="{BB962C8B-B14F-4D97-AF65-F5344CB8AC3E}">
        <p14:creationId xmlns:p14="http://schemas.microsoft.com/office/powerpoint/2010/main" val="34206405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4400" b="1" dirty="0"/>
              <a:t>Come essere popolo di Dio in mezzo alle nazioni?</a:t>
            </a:r>
            <a:r>
              <a:rPr lang="it-IT" sz="4400" dirty="0"/>
              <a:t> </a:t>
            </a:r>
            <a:br>
              <a:rPr lang="it-IT" dirty="0"/>
            </a:br>
            <a:endParaRPr lang="it-IT" dirty="0"/>
          </a:p>
        </p:txBody>
      </p:sp>
      <p:sp>
        <p:nvSpPr>
          <p:cNvPr id="3" name="Segnaposto contenuto 2"/>
          <p:cNvSpPr>
            <a:spLocks noGrp="1"/>
          </p:cNvSpPr>
          <p:nvPr>
            <p:ph idx="1"/>
          </p:nvPr>
        </p:nvSpPr>
        <p:spPr>
          <a:xfrm>
            <a:off x="2510835" y="2473234"/>
            <a:ext cx="8915400" cy="2952206"/>
          </a:xfrm>
        </p:spPr>
        <p:txBody>
          <a:bodyPr/>
          <a:lstStyle/>
          <a:p>
            <a:pPr algn="just"/>
            <a:r>
              <a:rPr lang="it-IT" sz="2400" dirty="0"/>
              <a:t>Avvia la risposta una parola di </a:t>
            </a:r>
            <a:r>
              <a:rPr lang="it-IT" sz="2400" dirty="0" err="1"/>
              <a:t>Yhwh</a:t>
            </a:r>
            <a:r>
              <a:rPr lang="it-IT" sz="2400" dirty="0"/>
              <a:t> nel contesto dell’istituzione giubilare: «</a:t>
            </a:r>
            <a:r>
              <a:rPr lang="it-IT" sz="2400" i="1" dirty="0"/>
              <a:t>Le terre non si potranno vendere per sempre, perché la terra è mia, e voi siete presso di me come forestieri e ospiti (</a:t>
            </a:r>
            <a:r>
              <a:rPr lang="it-IT" sz="2400" i="1" dirty="0" err="1"/>
              <a:t>gērîm</a:t>
            </a:r>
            <a:r>
              <a:rPr lang="it-IT" sz="2400" i="1" dirty="0"/>
              <a:t> </a:t>
            </a:r>
            <a:r>
              <a:rPr lang="it-IT" sz="2400" i="1" dirty="0" err="1"/>
              <a:t>w</a:t>
            </a:r>
            <a:r>
              <a:rPr lang="it-IT" sz="2400" i="1" baseline="30000" dirty="0" err="1"/>
              <a:t>e</a:t>
            </a:r>
            <a:r>
              <a:rPr lang="it-IT" sz="2400" i="1" dirty="0" err="1"/>
              <a:t>tôšābîm</a:t>
            </a:r>
            <a:r>
              <a:rPr lang="it-IT" sz="2400" i="1" dirty="0"/>
              <a:t> (</a:t>
            </a:r>
            <a:r>
              <a:rPr lang="he-IL" sz="2400" i="1" dirty="0"/>
              <a:t>גֵרִים וְתוֹשָׁבִים</a:t>
            </a:r>
            <a:r>
              <a:rPr lang="it-IT" sz="2400" i="1" dirty="0"/>
              <a:t>)</a:t>
            </a:r>
            <a:r>
              <a:rPr lang="it-IT" sz="2400" dirty="0"/>
              <a:t>» (</a:t>
            </a:r>
            <a:r>
              <a:rPr lang="it-IT" sz="2400" dirty="0" err="1"/>
              <a:t>Lv</a:t>
            </a:r>
            <a:r>
              <a:rPr lang="it-IT" sz="2400" dirty="0"/>
              <a:t> 25,23).</a:t>
            </a:r>
          </a:p>
          <a:p>
            <a:pPr algn="just"/>
            <a:endParaRPr lang="it-IT" dirty="0"/>
          </a:p>
        </p:txBody>
      </p:sp>
    </p:spTree>
    <p:extLst>
      <p:ext uri="{BB962C8B-B14F-4D97-AF65-F5344CB8AC3E}">
        <p14:creationId xmlns:p14="http://schemas.microsoft.com/office/powerpoint/2010/main" val="33445917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380206" y="1471749"/>
            <a:ext cx="8915400" cy="3777622"/>
          </a:xfrm>
        </p:spPr>
        <p:txBody>
          <a:bodyPr/>
          <a:lstStyle/>
          <a:p>
            <a:pPr algn="just"/>
            <a:r>
              <a:rPr lang="it-IT" sz="2400" dirty="0"/>
              <a:t>Israele non è proprietario della Terra promessa, ma </a:t>
            </a:r>
            <a:r>
              <a:rPr lang="it-IT" sz="2400" b="1" dirty="0"/>
              <a:t>ospite</a:t>
            </a:r>
            <a:r>
              <a:rPr lang="it-IT" sz="2400" dirty="0"/>
              <a:t>, anzi addirittura </a:t>
            </a:r>
            <a:r>
              <a:rPr lang="it-IT" sz="2400" b="1" i="1" dirty="0" err="1"/>
              <a:t>gēr</a:t>
            </a:r>
            <a:r>
              <a:rPr lang="it-IT" sz="2400" dirty="0"/>
              <a:t>, forestiero; non più come in Egitto, ma come nella vita nomadica deserto, dove la vita dipendeva interamente dall’intervento divino. </a:t>
            </a:r>
          </a:p>
          <a:p>
            <a:pPr algn="just"/>
            <a:r>
              <a:rPr lang="it-IT" sz="2400" dirty="0"/>
              <a:t>Israele paradossalmente anche nella Terra promessa è </a:t>
            </a:r>
            <a:r>
              <a:rPr lang="it-IT" sz="2400" b="1" dirty="0"/>
              <a:t>nomade</a:t>
            </a:r>
            <a:r>
              <a:rPr lang="it-IT" sz="2400" dirty="0"/>
              <a:t>: «sedentario, ma non seduto, non “arrivato”, perché la Terra rimane “promessa”, e dev’essere ogni giorno di nuovo raggiunta attraverso un “esodo sul posto”. </a:t>
            </a:r>
          </a:p>
          <a:p>
            <a:pPr algn="just"/>
            <a:endParaRPr lang="it-IT" dirty="0"/>
          </a:p>
        </p:txBody>
      </p:sp>
    </p:spTree>
    <p:extLst>
      <p:ext uri="{BB962C8B-B14F-4D97-AF65-F5344CB8AC3E}">
        <p14:creationId xmlns:p14="http://schemas.microsoft.com/office/powerpoint/2010/main" val="40589601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284411" y="1062446"/>
            <a:ext cx="8915400" cy="1750423"/>
          </a:xfrm>
        </p:spPr>
        <p:txBody>
          <a:bodyPr/>
          <a:lstStyle/>
          <a:p>
            <a:pPr algn="just"/>
            <a:r>
              <a:rPr lang="it-IT" sz="2400" dirty="0"/>
              <a:t>Nella stessa direzione si muove la metafora cara a </a:t>
            </a:r>
            <a:r>
              <a:rPr lang="it-IT" sz="2400" dirty="0" err="1"/>
              <a:t>Levinas</a:t>
            </a:r>
            <a:r>
              <a:rPr lang="it-IT" sz="2400" dirty="0"/>
              <a:t>: a differenza di Ulisse che se ne va, vive la sua odissea, ma fa ritorno a casa, l’ebreo è come </a:t>
            </a:r>
            <a:r>
              <a:rPr lang="it-IT" sz="2400" i="1" dirty="0"/>
              <a:t>Abramo</a:t>
            </a:r>
            <a:r>
              <a:rPr lang="it-IT" sz="2400" dirty="0"/>
              <a:t>, che esce da casa senza farvi ritorno».</a:t>
            </a:r>
          </a:p>
          <a:p>
            <a:endParaRPr lang="it-IT" dirty="0"/>
          </a:p>
        </p:txBody>
      </p:sp>
    </p:spTree>
    <p:extLst>
      <p:ext uri="{BB962C8B-B14F-4D97-AF65-F5344CB8AC3E}">
        <p14:creationId xmlns:p14="http://schemas.microsoft.com/office/powerpoint/2010/main" val="501050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4000" b="1" dirty="0"/>
              <a:t>Israele come popolo eletto</a:t>
            </a:r>
            <a:br>
              <a:rPr lang="it-IT" sz="4000" b="1" dirty="0"/>
            </a:br>
            <a:endParaRPr lang="it-IT" sz="4000" b="1" dirty="0"/>
          </a:p>
        </p:txBody>
      </p:sp>
      <p:sp>
        <p:nvSpPr>
          <p:cNvPr id="3" name="Segnaposto contenuto 2"/>
          <p:cNvSpPr>
            <a:spLocks noGrp="1"/>
          </p:cNvSpPr>
          <p:nvPr>
            <p:ph idx="1"/>
          </p:nvPr>
        </p:nvSpPr>
        <p:spPr>
          <a:xfrm>
            <a:off x="2467292" y="1741714"/>
            <a:ext cx="8915400" cy="4720046"/>
          </a:xfrm>
        </p:spPr>
        <p:txBody>
          <a:bodyPr>
            <a:normAutofit fontScale="92500"/>
          </a:bodyPr>
          <a:lstStyle/>
          <a:p>
            <a:pPr algn="just"/>
            <a:r>
              <a:rPr lang="it-IT" sz="2400" dirty="0"/>
              <a:t>Il punto di partenza fondamentale è l’esperienza dell’esodo dall’Egitto, dove Israele vive da schiavo e da straniero. Al di là della complessità storica di questa affermazione, c’è il fatto indiscutibile che Israele non è nato in Egitto.</a:t>
            </a:r>
          </a:p>
          <a:p>
            <a:pPr algn="just"/>
            <a:r>
              <a:rPr lang="it-IT" sz="2400" dirty="0"/>
              <a:t>Abramo stesso è un immigrato in </a:t>
            </a:r>
            <a:r>
              <a:rPr lang="it-IT" sz="2400" dirty="0" err="1"/>
              <a:t>Canaan</a:t>
            </a:r>
            <a:r>
              <a:rPr lang="it-IT" sz="2400" dirty="0"/>
              <a:t>; quando vi arriva, è significativo il commento del narratore: «Allora nel paese si trovavano i Cananei» (Gen 12,6). Israele è un popolo “artificiale”, non è generato da una madre-terra, ma un popolo eletto, creato dalla libera scelta di Dio.</a:t>
            </a:r>
          </a:p>
          <a:p>
            <a:pPr algn="just"/>
            <a:r>
              <a:rPr lang="it-IT" sz="2400" dirty="0"/>
              <a:t>La teologia dell’elezione nel Pentateuco è vasta e complessa; ci soffermiamo anzitutto su due passi significativi: Es 19,1-6 e </a:t>
            </a:r>
            <a:r>
              <a:rPr lang="it-IT" sz="2400" dirty="0" err="1"/>
              <a:t>Dt</a:t>
            </a:r>
            <a:r>
              <a:rPr lang="it-IT" sz="2400" dirty="0"/>
              <a:t> 7,6-8.  </a:t>
            </a:r>
          </a:p>
          <a:p>
            <a:endParaRPr lang="it-IT" dirty="0"/>
          </a:p>
        </p:txBody>
      </p:sp>
    </p:spTree>
    <p:extLst>
      <p:ext uri="{BB962C8B-B14F-4D97-AF65-F5344CB8AC3E}">
        <p14:creationId xmlns:p14="http://schemas.microsoft.com/office/powerpoint/2010/main" val="2538537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000" b="1" dirty="0"/>
              <a:t>Es 19,1-6</a:t>
            </a:r>
            <a:br>
              <a:rPr lang="it-IT" dirty="0"/>
            </a:br>
            <a:endParaRPr lang="it-IT" dirty="0"/>
          </a:p>
        </p:txBody>
      </p:sp>
      <p:sp>
        <p:nvSpPr>
          <p:cNvPr id="3" name="Segnaposto contenuto 2"/>
          <p:cNvSpPr>
            <a:spLocks noGrp="1"/>
          </p:cNvSpPr>
          <p:nvPr>
            <p:ph idx="1"/>
          </p:nvPr>
        </p:nvSpPr>
        <p:spPr>
          <a:xfrm>
            <a:off x="2310537" y="1774370"/>
            <a:ext cx="8915400" cy="4417423"/>
          </a:xfrm>
        </p:spPr>
        <p:txBody>
          <a:bodyPr>
            <a:normAutofit lnSpcReduction="10000"/>
          </a:bodyPr>
          <a:lstStyle/>
          <a:p>
            <a:pPr algn="just"/>
            <a:r>
              <a:rPr lang="it-IT" sz="2400" i="1" baseline="30000" dirty="0"/>
              <a:t>1</a:t>
            </a:r>
            <a:r>
              <a:rPr lang="it-IT" sz="2400" i="1" dirty="0"/>
              <a:t>Al terzo mese dall’uscita degli israeliti dalla terra d’Egitto, in questo giorno, essi arrivarono al deserto del Sinai. </a:t>
            </a:r>
            <a:r>
              <a:rPr lang="it-IT" sz="2400" i="1" baseline="30000" dirty="0"/>
              <a:t>2</a:t>
            </a:r>
            <a:r>
              <a:rPr lang="it-IT" sz="2400" i="1" dirty="0"/>
              <a:t>Partirono da </a:t>
            </a:r>
            <a:r>
              <a:rPr lang="it-IT" sz="2400" i="1" dirty="0" err="1"/>
              <a:t>Refidìm</a:t>
            </a:r>
            <a:r>
              <a:rPr lang="it-IT" sz="2400" i="1" dirty="0"/>
              <a:t> e arrivarono al deserto del Sinai; si accamparono nel deserto; là si accampò Israele, di fronte al monte</a:t>
            </a:r>
            <a:r>
              <a:rPr lang="it-IT" i="1" dirty="0"/>
              <a:t>. </a:t>
            </a:r>
            <a:r>
              <a:rPr lang="it-IT" sz="2400" i="1" baseline="30000" dirty="0"/>
              <a:t>3</a:t>
            </a:r>
            <a:r>
              <a:rPr lang="it-IT" sz="2400" i="1" dirty="0"/>
              <a:t>Mosè salì verso Dio; YHWH lo chiamò dal monte, dicendo: «Così dirai alla casa di Giacobbe e annuncerai agli israeliti: </a:t>
            </a:r>
            <a:r>
              <a:rPr lang="it-IT" sz="2400" i="1" baseline="30000" dirty="0"/>
              <a:t>4</a:t>
            </a:r>
            <a:r>
              <a:rPr lang="it-IT" sz="2400" i="1" dirty="0"/>
              <a:t>“Voi stessi avete visto ciò che io ho fatto all’Egitto e come vi ho portato su ali di aquile e </a:t>
            </a:r>
            <a:r>
              <a:rPr lang="it-IT" sz="2400" b="1" i="1" dirty="0"/>
              <a:t>vi ho fatto venire fino a me</a:t>
            </a:r>
            <a:r>
              <a:rPr lang="it-IT" sz="2400" i="1" dirty="0"/>
              <a:t>. </a:t>
            </a:r>
            <a:r>
              <a:rPr lang="it-IT" sz="2400" i="1" baseline="30000" dirty="0"/>
              <a:t>5</a:t>
            </a:r>
            <a:r>
              <a:rPr lang="it-IT" sz="2400" i="1" dirty="0"/>
              <a:t>Ora, se vorrete davvero ascoltare la mia voce e custodirete la mia alleanza, sarete per me una </a:t>
            </a:r>
            <a:r>
              <a:rPr lang="it-IT" sz="2400" b="1" i="1" dirty="0"/>
              <a:t>proprietà particolare</a:t>
            </a:r>
            <a:r>
              <a:rPr lang="it-IT" sz="2400" i="1" dirty="0"/>
              <a:t> tra tutti i popoli, perché mia è tutta la terra. </a:t>
            </a:r>
            <a:r>
              <a:rPr lang="it-IT" sz="2400" i="1" baseline="30000" dirty="0"/>
              <a:t>6</a:t>
            </a:r>
            <a:r>
              <a:rPr lang="it-IT" sz="2400" i="1" dirty="0"/>
              <a:t>Voi sarete per me un </a:t>
            </a:r>
            <a:r>
              <a:rPr lang="it-IT" sz="2400" b="1" i="1" dirty="0"/>
              <a:t>regno di sacerdoti</a:t>
            </a:r>
            <a:r>
              <a:rPr lang="it-IT" sz="2400" i="1" dirty="0"/>
              <a:t> e una </a:t>
            </a:r>
            <a:r>
              <a:rPr lang="it-IT" sz="2400" b="1" i="1" dirty="0"/>
              <a:t>nazione santa</a:t>
            </a:r>
            <a:r>
              <a:rPr lang="it-IT" sz="2400" i="1" dirty="0"/>
              <a:t>”</a:t>
            </a:r>
            <a:r>
              <a:rPr lang="it-IT" sz="2400" dirty="0"/>
              <a:t>».</a:t>
            </a:r>
          </a:p>
          <a:p>
            <a:endParaRPr lang="it-IT" dirty="0"/>
          </a:p>
        </p:txBody>
      </p:sp>
    </p:spTree>
    <p:extLst>
      <p:ext uri="{BB962C8B-B14F-4D97-AF65-F5344CB8AC3E}">
        <p14:creationId xmlns:p14="http://schemas.microsoft.com/office/powerpoint/2010/main" val="112699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18753" y="606693"/>
            <a:ext cx="8911687" cy="1280890"/>
          </a:xfrm>
        </p:spPr>
        <p:txBody>
          <a:bodyPr>
            <a:noAutofit/>
          </a:bodyPr>
          <a:lstStyle/>
          <a:p>
            <a:r>
              <a:rPr lang="it-IT" sz="4000" b="1" dirty="0"/>
              <a:t>L’entrata nella terra: simbolo di comunione con Dio</a:t>
            </a:r>
            <a:br>
              <a:rPr lang="it-IT" sz="4000" b="1" dirty="0"/>
            </a:br>
            <a:endParaRPr lang="it-IT" sz="4000" b="1" dirty="0"/>
          </a:p>
        </p:txBody>
      </p:sp>
      <p:sp>
        <p:nvSpPr>
          <p:cNvPr id="3" name="Segnaposto contenuto 2"/>
          <p:cNvSpPr>
            <a:spLocks noGrp="1"/>
          </p:cNvSpPr>
          <p:nvPr>
            <p:ph idx="1"/>
          </p:nvPr>
        </p:nvSpPr>
        <p:spPr>
          <a:xfrm>
            <a:off x="2319247" y="2055222"/>
            <a:ext cx="8915400" cy="3777622"/>
          </a:xfrm>
        </p:spPr>
        <p:txBody>
          <a:bodyPr>
            <a:normAutofit/>
          </a:bodyPr>
          <a:lstStyle/>
          <a:p>
            <a:pPr algn="just"/>
            <a:r>
              <a:rPr lang="it-IT" sz="2400" dirty="0"/>
              <a:t>Queste parole di YHWH sintetizzano mirabilmente l’intero evento dell’esodo secondo una triplice articolazione: </a:t>
            </a:r>
            <a:r>
              <a:rPr lang="it-IT" sz="2400" b="1" dirty="0"/>
              <a:t>uscita,</a:t>
            </a:r>
            <a:r>
              <a:rPr lang="it-IT" sz="2400" dirty="0"/>
              <a:t> </a:t>
            </a:r>
            <a:r>
              <a:rPr lang="it-IT" sz="2400" b="1" dirty="0"/>
              <a:t>cammino</a:t>
            </a:r>
            <a:r>
              <a:rPr lang="it-IT" sz="2400" dirty="0"/>
              <a:t>, </a:t>
            </a:r>
            <a:r>
              <a:rPr lang="it-IT" sz="2400" b="1" dirty="0"/>
              <a:t>entrata</a:t>
            </a:r>
            <a:r>
              <a:rPr lang="it-IT" sz="2400" dirty="0"/>
              <a:t>. </a:t>
            </a:r>
          </a:p>
          <a:p>
            <a:pPr algn="just"/>
            <a:r>
              <a:rPr lang="it-IT" sz="2400" dirty="0"/>
              <a:t>L’uscita è caratterizzata essenzialmente come opera di YHWH; il susseguente cammino nel deserto è descritto tramite l’immagine suggestiva dell’aquila che solleva e porta su di sé i suoi piccoli; infine, il tratto </a:t>
            </a:r>
            <a:r>
              <a:rPr lang="it-IT" sz="2400" b="1" dirty="0" err="1"/>
              <a:t>esodale</a:t>
            </a:r>
            <a:r>
              <a:rPr lang="it-IT" sz="2400" b="1" dirty="0"/>
              <a:t> più significativo è la comunione con Dio: «</a:t>
            </a:r>
            <a:r>
              <a:rPr lang="it-IT" sz="2400" b="1" i="1" dirty="0"/>
              <a:t>e vi ho fatti venire fino a me</a:t>
            </a:r>
            <a:r>
              <a:rPr lang="it-IT" sz="2400" b="1" dirty="0"/>
              <a:t>» </a:t>
            </a:r>
            <a:r>
              <a:rPr lang="it-IT" sz="2400" dirty="0"/>
              <a:t>(</a:t>
            </a:r>
            <a:r>
              <a:rPr lang="it-IT" sz="2400" dirty="0" err="1"/>
              <a:t>lett</a:t>
            </a:r>
            <a:r>
              <a:rPr lang="it-IT" sz="2400" dirty="0"/>
              <a:t>.:</a:t>
            </a:r>
            <a:r>
              <a:rPr lang="it-IT" sz="2400" b="1" dirty="0"/>
              <a:t> «</a:t>
            </a:r>
            <a:r>
              <a:rPr lang="it-IT" sz="2400" b="1" i="1" dirty="0"/>
              <a:t>e vi ho fatti entrare in me</a:t>
            </a:r>
            <a:r>
              <a:rPr lang="it-IT" sz="2400" b="1" dirty="0"/>
              <a:t>»</a:t>
            </a:r>
            <a:r>
              <a:rPr lang="it-IT" sz="2400" dirty="0"/>
              <a:t>). </a:t>
            </a:r>
          </a:p>
          <a:p>
            <a:pPr algn="just"/>
            <a:endParaRPr lang="it-IT" sz="2400" dirty="0"/>
          </a:p>
        </p:txBody>
      </p:sp>
    </p:spTree>
    <p:extLst>
      <p:ext uri="{BB962C8B-B14F-4D97-AF65-F5344CB8AC3E}">
        <p14:creationId xmlns:p14="http://schemas.microsoft.com/office/powerpoint/2010/main" val="4036521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354080" y="1071154"/>
            <a:ext cx="8915400" cy="2534195"/>
          </a:xfrm>
        </p:spPr>
        <p:txBody>
          <a:bodyPr/>
          <a:lstStyle/>
          <a:p>
            <a:pPr algn="just"/>
            <a:r>
              <a:rPr lang="it-IT" sz="2400" dirty="0"/>
              <a:t>Qui l’entrata materiale in una terra si personalizza, diventando accesso a una persona, YHWH stesso. </a:t>
            </a:r>
          </a:p>
          <a:p>
            <a:pPr algn="just"/>
            <a:r>
              <a:rPr lang="it-IT" sz="2400" dirty="0"/>
              <a:t>È questa la misteriosa e inaudita meta dell’esodo, dalla quale devono trarre legittimità e coerenza tutte le modalità di attuazione, a cominciare dall’entrata nella terra e dall’istituzione della liturgia.</a:t>
            </a:r>
          </a:p>
          <a:p>
            <a:endParaRPr lang="it-IT" dirty="0"/>
          </a:p>
        </p:txBody>
      </p:sp>
    </p:spTree>
    <p:extLst>
      <p:ext uri="{BB962C8B-B14F-4D97-AF65-F5344CB8AC3E}">
        <p14:creationId xmlns:p14="http://schemas.microsoft.com/office/powerpoint/2010/main" val="97886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27462" y="554441"/>
            <a:ext cx="8911687" cy="1280890"/>
          </a:xfrm>
        </p:spPr>
        <p:txBody>
          <a:bodyPr>
            <a:noAutofit/>
          </a:bodyPr>
          <a:lstStyle/>
          <a:p>
            <a:r>
              <a:rPr lang="it-IT" sz="4000" b="1" dirty="0"/>
              <a:t>Caratteristiche del popolo di Dio</a:t>
            </a:r>
            <a:br>
              <a:rPr lang="it-IT" sz="4000" b="1" dirty="0"/>
            </a:br>
            <a:endParaRPr lang="it-IT" sz="4000" b="1" dirty="0"/>
          </a:p>
        </p:txBody>
      </p:sp>
      <p:sp>
        <p:nvSpPr>
          <p:cNvPr id="3" name="Segnaposto contenuto 2"/>
          <p:cNvSpPr>
            <a:spLocks noGrp="1"/>
          </p:cNvSpPr>
          <p:nvPr>
            <p:ph idx="1"/>
          </p:nvPr>
        </p:nvSpPr>
        <p:spPr>
          <a:xfrm>
            <a:off x="2427462" y="1835331"/>
            <a:ext cx="8915400" cy="3777622"/>
          </a:xfrm>
        </p:spPr>
        <p:txBody>
          <a:bodyPr>
            <a:normAutofit/>
          </a:bodyPr>
          <a:lstStyle/>
          <a:p>
            <a:pPr lvl="0" algn="just"/>
            <a:r>
              <a:rPr lang="it-IT" sz="2400" dirty="0"/>
              <a:t>Una proprietà particolare (</a:t>
            </a:r>
            <a:r>
              <a:rPr lang="it-IT" sz="2400" i="1" dirty="0" err="1"/>
              <a:t>segullāh</a:t>
            </a:r>
            <a:r>
              <a:rPr lang="it-IT" sz="2400" dirty="0"/>
              <a:t>), cioè un bene prezioso, particolarmente caro a YHWH;</a:t>
            </a:r>
          </a:p>
          <a:p>
            <a:pPr lvl="0" algn="just"/>
            <a:r>
              <a:rPr lang="it-IT" sz="2400" dirty="0"/>
              <a:t>un regno di sacerdoti (</a:t>
            </a:r>
            <a:r>
              <a:rPr lang="it-IT" sz="2400" i="1" dirty="0" err="1"/>
              <a:t>mamleket</a:t>
            </a:r>
            <a:r>
              <a:rPr lang="it-IT" sz="2400" i="1" dirty="0"/>
              <a:t> </a:t>
            </a:r>
            <a:r>
              <a:rPr lang="it-IT" sz="2400" i="1" dirty="0" err="1"/>
              <a:t>kôhănîm</a:t>
            </a:r>
            <a:r>
              <a:rPr lang="it-IT" sz="2400" dirty="0"/>
              <a:t>). I sacerdoti sono coloro che possono avvicinarsi a Dio; dunque, la natura intima di Israele in quanto popolo dell’alleanza sarà proprio questa vicinanza particolare a Dio;</a:t>
            </a:r>
          </a:p>
          <a:p>
            <a:pPr lvl="0" algn="just"/>
            <a:r>
              <a:rPr lang="it-IT" sz="2400" dirty="0"/>
              <a:t>una nazione santa (</a:t>
            </a:r>
            <a:r>
              <a:rPr lang="it-IT" sz="2400" i="1" dirty="0" err="1"/>
              <a:t>gôy</a:t>
            </a:r>
            <a:r>
              <a:rPr lang="it-IT" sz="2400" i="1" dirty="0"/>
              <a:t> </a:t>
            </a:r>
            <a:r>
              <a:rPr lang="it-IT" sz="2400" i="1" dirty="0" err="1"/>
              <a:t>qādôš</a:t>
            </a:r>
            <a:r>
              <a:rPr lang="it-IT" sz="2400" dirty="0"/>
              <a:t>); ciò che distinguerà Israele dalle altre nazioni sarà la santità, cioè il suo appartenere unicamente a Dio.</a:t>
            </a:r>
          </a:p>
          <a:p>
            <a:pPr algn="just"/>
            <a:endParaRPr lang="it-IT" sz="2400" dirty="0"/>
          </a:p>
        </p:txBody>
      </p:sp>
    </p:spTree>
    <p:extLst>
      <p:ext uri="{BB962C8B-B14F-4D97-AF65-F5344CB8AC3E}">
        <p14:creationId xmlns:p14="http://schemas.microsoft.com/office/powerpoint/2010/main" val="1109654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44879" y="606693"/>
            <a:ext cx="8911687" cy="1280890"/>
          </a:xfrm>
        </p:spPr>
        <p:txBody>
          <a:bodyPr/>
          <a:lstStyle/>
          <a:p>
            <a:r>
              <a:rPr lang="it-IT" sz="4000" b="1" dirty="0"/>
              <a:t>Le istituzioni: segno della santità</a:t>
            </a:r>
            <a:br>
              <a:rPr lang="it-IT" dirty="0"/>
            </a:br>
            <a:endParaRPr lang="it-IT" dirty="0"/>
          </a:p>
        </p:txBody>
      </p:sp>
      <p:sp>
        <p:nvSpPr>
          <p:cNvPr id="3" name="Segnaposto contenuto 2"/>
          <p:cNvSpPr>
            <a:spLocks noGrp="1"/>
          </p:cNvSpPr>
          <p:nvPr>
            <p:ph idx="1"/>
          </p:nvPr>
        </p:nvSpPr>
        <p:spPr>
          <a:xfrm>
            <a:off x="2441166" y="2011680"/>
            <a:ext cx="8915400" cy="2438400"/>
          </a:xfrm>
        </p:spPr>
        <p:txBody>
          <a:bodyPr/>
          <a:lstStyle/>
          <a:p>
            <a:pPr algn="just"/>
            <a:r>
              <a:rPr lang="it-IT" sz="2400" dirty="0"/>
              <a:t>Se la meta della liberazione </a:t>
            </a:r>
            <a:r>
              <a:rPr lang="it-IT" sz="2400" dirty="0" err="1"/>
              <a:t>esodica</a:t>
            </a:r>
            <a:r>
              <a:rPr lang="it-IT" sz="2400" dirty="0"/>
              <a:t> è l’entrata di Israele in Dio (19,4), allora la Terra promessa e tutte le istituzioni che da essa nasceranno (giudicatura, monarchia, tempio, comunità postesilica, eccetera) dovranno essere commisurate unicamente a questa comunione con Dio. </a:t>
            </a:r>
          </a:p>
          <a:p>
            <a:endParaRPr lang="it-IT" dirty="0"/>
          </a:p>
        </p:txBody>
      </p:sp>
    </p:spTree>
    <p:extLst>
      <p:ext uri="{BB962C8B-B14F-4D97-AF65-F5344CB8AC3E}">
        <p14:creationId xmlns:p14="http://schemas.microsoft.com/office/powerpoint/2010/main" val="1989232791"/>
      </p:ext>
    </p:extLst>
  </p:cSld>
  <p:clrMapOvr>
    <a:masterClrMapping/>
  </p:clrMapOvr>
</p:sld>
</file>

<file path=ppt/theme/theme1.xml><?xml version="1.0" encoding="utf-8"?>
<a:theme xmlns:a="http://schemas.openxmlformats.org/drawingml/2006/main" name="Filo">
  <a:themeElements>
    <a:clrScheme name="Fil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Fil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212</TotalTime>
  <Words>2737</Words>
  <Application>Microsoft Office PowerPoint</Application>
  <PresentationFormat>Widescreen</PresentationFormat>
  <Paragraphs>100</Paragraphs>
  <Slides>35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35</vt:i4>
      </vt:variant>
    </vt:vector>
  </HeadingPairs>
  <TitlesOfParts>
    <vt:vector size="39" baseType="lpstr">
      <vt:lpstr>Arial</vt:lpstr>
      <vt:lpstr>Century Gothic</vt:lpstr>
      <vt:lpstr>Wingdings 3</vt:lpstr>
      <vt:lpstr>Filo</vt:lpstr>
      <vt:lpstr>Presentazione standard di PowerPoint</vt:lpstr>
      <vt:lpstr>Premessa </vt:lpstr>
      <vt:lpstr>La riflessione del Pentateuco</vt:lpstr>
      <vt:lpstr>Israele come popolo eletto </vt:lpstr>
      <vt:lpstr>Es 19,1-6 </vt:lpstr>
      <vt:lpstr>L’entrata nella terra: simbolo di comunione con Dio </vt:lpstr>
      <vt:lpstr>Presentazione standard di PowerPoint</vt:lpstr>
      <vt:lpstr>Caratteristiche del popolo di Dio </vt:lpstr>
      <vt:lpstr>Le istituzioni: segno della santità </vt:lpstr>
      <vt:lpstr>Dt 7,1-2 </vt:lpstr>
      <vt:lpstr>Problematicità </vt:lpstr>
      <vt:lpstr>Carattere simbolico </vt:lpstr>
      <vt:lpstr>Presentazione standard di PowerPoint</vt:lpstr>
      <vt:lpstr>Il contesto del Pentateuco </vt:lpstr>
      <vt:lpstr>Visione d’insieme e diacronia </vt:lpstr>
      <vt:lpstr>Un Dio universale </vt:lpstr>
      <vt:lpstr>Rilettura delle tradizioni</vt:lpstr>
      <vt:lpstr>Gen 1,26a</vt:lpstr>
      <vt:lpstr>Israele, figlio di Adamo </vt:lpstr>
      <vt:lpstr>Dio entra in comunione con l’uomo </vt:lpstr>
      <vt:lpstr>L’uomo immagine di Dio</vt:lpstr>
      <vt:lpstr>La realizzazione di questo progetto creativo (vv. 27-28): </vt:lpstr>
      <vt:lpstr>Presentazione standard di PowerPoint</vt:lpstr>
      <vt:lpstr>Dio poi benedice la coppia umana (v. 28a) </vt:lpstr>
      <vt:lpstr>La tavola dei popoli (Gen 10) </vt:lpstr>
      <vt:lpstr>La tavola dei popoli </vt:lpstr>
      <vt:lpstr>Israele nella comunità dei popoli </vt:lpstr>
      <vt:lpstr>Presentazione standard di PowerPoint</vt:lpstr>
      <vt:lpstr>Sintesi finale </vt:lpstr>
      <vt:lpstr>Un monoteismo incarnato </vt:lpstr>
      <vt:lpstr>Presentazione standard di PowerPoint</vt:lpstr>
      <vt:lpstr>Presentazione standard di PowerPoint</vt:lpstr>
      <vt:lpstr>Come essere popolo di Dio in mezzo alle nazioni?  </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GERUSALEMME: UNA PRESENZA, NELLA TORÀ, SILENZIOSA MA SIGNIFICATIVA</dc:title>
  <dc:creator>user</dc:creator>
  <cp:lastModifiedBy>Priotto Michelangelo</cp:lastModifiedBy>
  <cp:revision>110</cp:revision>
  <dcterms:created xsi:type="dcterms:W3CDTF">2023-04-01T19:45:00Z</dcterms:created>
  <dcterms:modified xsi:type="dcterms:W3CDTF">2025-04-14T12:43:58Z</dcterms:modified>
</cp:coreProperties>
</file>