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0" r:id="rId3"/>
    <p:sldId id="264" r:id="rId4"/>
    <p:sldId id="278" r:id="rId5"/>
    <p:sldId id="267" r:id="rId6"/>
    <p:sldId id="269" r:id="rId7"/>
    <p:sldId id="270" r:id="rId8"/>
    <p:sldId id="279" r:id="rId9"/>
    <p:sldId id="272" r:id="rId10"/>
    <p:sldId id="273" r:id="rId11"/>
    <p:sldId id="281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5126"/>
  </p:normalViewPr>
  <p:slideViewPr>
    <p:cSldViewPr snapToGrid="0">
      <p:cViewPr varScale="1">
        <p:scale>
          <a:sx n="90" d="100"/>
          <a:sy n="90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9FE43-6280-4B08-BF55-FA6818CD86BC}" type="datetimeFigureOut">
              <a:rPr lang="it-IT" smtClean="0"/>
              <a:t>16/04/25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CC1F8-D424-4252-B0B4-8917E7C8DB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53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CC1F8-D424-4252-B0B4-8917E7C8DB7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19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0966-CF8B-4F62-B913-87B29ACCAEB2}" type="datetimeFigureOut">
              <a:rPr lang="it-IT" smtClean="0"/>
              <a:t>16/04/25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09D2-5415-49C9-966A-8364A588D81E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1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0966-CF8B-4F62-B913-87B29ACCAEB2}" type="datetimeFigureOut">
              <a:rPr lang="it-IT" smtClean="0"/>
              <a:t>16/04/25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09D2-5415-49C9-966A-8364A588D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16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0966-CF8B-4F62-B913-87B29ACCAEB2}" type="datetimeFigureOut">
              <a:rPr lang="it-IT" smtClean="0"/>
              <a:t>16/04/25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09D2-5415-49C9-966A-8364A588D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61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0966-CF8B-4F62-B913-87B29ACCAEB2}" type="datetimeFigureOut">
              <a:rPr lang="it-IT" smtClean="0"/>
              <a:t>16/04/25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09D2-5415-49C9-966A-8364A588D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77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0966-CF8B-4F62-B913-87B29ACCAEB2}" type="datetimeFigureOut">
              <a:rPr lang="it-IT" smtClean="0"/>
              <a:t>16/04/25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09D2-5415-49C9-966A-8364A588D81E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48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0966-CF8B-4F62-B913-87B29ACCAEB2}" type="datetimeFigureOut">
              <a:rPr lang="it-IT" smtClean="0"/>
              <a:t>16/04/25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09D2-5415-49C9-966A-8364A588D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21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0966-CF8B-4F62-B913-87B29ACCAEB2}" type="datetimeFigureOut">
              <a:rPr lang="it-IT" smtClean="0"/>
              <a:t>16/04/25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09D2-5415-49C9-966A-8364A588D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78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0966-CF8B-4F62-B913-87B29ACCAEB2}" type="datetimeFigureOut">
              <a:rPr lang="it-IT" smtClean="0"/>
              <a:t>16/04/25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09D2-5415-49C9-966A-8364A588D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85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0966-CF8B-4F62-B913-87B29ACCAEB2}" type="datetimeFigureOut">
              <a:rPr lang="it-IT" smtClean="0"/>
              <a:t>16/04/25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09D2-5415-49C9-966A-8364A588D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05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AB60966-CF8B-4F62-B913-87B29ACCAEB2}" type="datetimeFigureOut">
              <a:rPr lang="it-IT" smtClean="0"/>
              <a:t>16/04/25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4909D2-5415-49C9-966A-8364A588D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0966-CF8B-4F62-B913-87B29ACCAEB2}" type="datetimeFigureOut">
              <a:rPr lang="it-IT" smtClean="0"/>
              <a:t>16/04/25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09D2-5415-49C9-966A-8364A588D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16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976">
              <a:srgbClr val="EA9B3E"/>
            </a:gs>
            <a:gs pos="52488">
              <a:srgbClr val="F0B168"/>
            </a:gs>
            <a:gs pos="26976">
              <a:srgbClr val="EA9B3E"/>
            </a:gs>
            <a:gs pos="99000">
              <a:srgbClr val="F1B36C"/>
            </a:gs>
            <a:gs pos="0">
              <a:schemeClr val="accent1"/>
            </a:gs>
            <a:gs pos="78002">
              <a:srgbClr val="E2D6BB"/>
            </a:gs>
            <a:gs pos="0">
              <a:srgbClr val="00B0F0"/>
            </a:gs>
            <a:gs pos="92000">
              <a:schemeClr val="accent1">
                <a:lumMod val="42000"/>
                <a:lumOff val="58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B60966-CF8B-4F62-B913-87B29ACCAEB2}" type="datetimeFigureOut">
              <a:rPr lang="it-IT" smtClean="0"/>
              <a:t>16/04/25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4909D2-5415-49C9-966A-8364A588D81E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14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FEEBE9-606A-91E0-BCD7-1F34AB1E6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485900"/>
            <a:ext cx="7623810" cy="4057650"/>
          </a:xfrm>
        </p:spPr>
        <p:txBody>
          <a:bodyPr>
            <a:normAutofit/>
          </a:bodyPr>
          <a:lstStyle/>
          <a:p>
            <a:pPr algn="ctr"/>
            <a:br>
              <a:rPr lang="it-IT" sz="3200" dirty="0">
                <a:latin typeface="Times New Roman" panose="02020603050405020304" pitchFamily="18" charset="0"/>
              </a:rPr>
            </a:br>
            <a:r>
              <a:rPr lang="it-IT" sz="3200" dirty="0">
                <a:latin typeface="Times New Roman" panose="02020603050405020304" pitchFamily="18" charset="0"/>
              </a:rPr>
              <a:t>Il popolo di Dio</a:t>
            </a:r>
            <a:br>
              <a:rPr lang="it-IT" sz="3200" dirty="0">
                <a:latin typeface="Times New Roman" panose="02020603050405020304" pitchFamily="18" charset="0"/>
              </a:rPr>
            </a:br>
            <a:r>
              <a:rPr lang="it-IT" sz="3200" dirty="0">
                <a:latin typeface="Times New Roman" panose="02020603050405020304" pitchFamily="18" charset="0"/>
              </a:rPr>
              <a:t> nei Profeti</a:t>
            </a:r>
            <a:br>
              <a:rPr lang="it-IT" sz="2800" dirty="0">
                <a:latin typeface="Times New Roman" panose="02020603050405020304" pitchFamily="18" charset="0"/>
              </a:rPr>
            </a:br>
            <a:br>
              <a:rPr lang="it-IT" sz="2800" dirty="0">
                <a:latin typeface="Times New Roman" panose="02020603050405020304" pitchFamily="18" charset="0"/>
              </a:rPr>
            </a:br>
            <a:r>
              <a:rPr lang="it-IT" sz="2800" dirty="0">
                <a:latin typeface="Times New Roman" panose="02020603050405020304" pitchFamily="18" charset="0"/>
              </a:rPr>
              <a:t>di</a:t>
            </a:r>
            <a:br>
              <a:rPr lang="it-IT" sz="2800" dirty="0">
                <a:latin typeface="Times New Roman" panose="02020603050405020304" pitchFamily="18" charset="0"/>
              </a:rPr>
            </a:br>
            <a:br>
              <a:rPr lang="it-IT" sz="2800" dirty="0">
                <a:latin typeface="Times New Roman" panose="02020603050405020304" pitchFamily="18" charset="0"/>
              </a:rPr>
            </a:br>
            <a:r>
              <a:rPr lang="it-IT" sz="2800" dirty="0">
                <a:latin typeface="Times New Roman" panose="02020603050405020304" pitchFamily="18" charset="0"/>
              </a:rPr>
              <a:t>D. Vincenzo </a:t>
            </a:r>
            <a:r>
              <a:rPr lang="it-IT" sz="2800" dirty="0" err="1">
                <a:latin typeface="Times New Roman" panose="02020603050405020304" pitchFamily="18" charset="0"/>
              </a:rPr>
              <a:t>Lopasso</a:t>
            </a:r>
            <a:br>
              <a:rPr lang="it-IT" sz="2800" dirty="0">
                <a:latin typeface="Times New Roman" panose="02020603050405020304" pitchFamily="18" charset="0"/>
              </a:rPr>
            </a:br>
            <a:br>
              <a:rPr lang="it-IT" sz="2800" dirty="0">
                <a:latin typeface="Times New Roman" panose="02020603050405020304" pitchFamily="18" charset="0"/>
              </a:rPr>
            </a:br>
            <a:endParaRPr lang="it-IT" sz="2800" dirty="0">
              <a:latin typeface="Times New Roman" panose="02020603050405020304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D033E0-C057-1851-7BDA-D3FCC6655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2157413"/>
            <a:ext cx="7543800" cy="2857500"/>
          </a:xfrm>
        </p:spPr>
        <p:txBody>
          <a:bodyPr>
            <a:normAutofit/>
          </a:bodyPr>
          <a:lstStyle/>
          <a:p>
            <a:pPr algn="ctr"/>
            <a:endParaRPr lang="it-IT" sz="2000" b="1" cap="none" dirty="0">
              <a:latin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</a:endParaRPr>
          </a:p>
        </p:txBody>
      </p:sp>
      <p:pic>
        <p:nvPicPr>
          <p:cNvPr id="5" name="Immagine 4" descr="Immagine che contiene arte, dipinto, Profeta, testo&#10;&#10;Il contenuto generato dall'IA potrebbe non essere corretto.">
            <a:extLst>
              <a:ext uri="{FF2B5EF4-FFF2-40B4-BE49-F238E27FC236}">
                <a16:creationId xmlns:a16="http://schemas.microsoft.com/office/drawing/2014/main" id="{3097B394-EC99-4500-7840-24956CA9A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" y="6002878"/>
            <a:ext cx="1053893" cy="702596"/>
          </a:xfrm>
          <a:prstGeom prst="rect">
            <a:avLst/>
          </a:prstGeom>
        </p:spPr>
      </p:pic>
      <p:pic>
        <p:nvPicPr>
          <p:cNvPr id="7" name="Immagine 6" descr="Immagine che contiene emblema, Marchio, testo, cerchio&#10;&#10;Il contenuto generato dall'IA potrebbe non essere corretto.">
            <a:extLst>
              <a:ext uri="{FF2B5EF4-FFF2-40B4-BE49-F238E27FC236}">
                <a16:creationId xmlns:a16="http://schemas.microsoft.com/office/drawing/2014/main" id="{2138BF5F-1275-F18A-04BA-49706D3DC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70" y="6020800"/>
            <a:ext cx="726813" cy="72681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069B239-34AF-EB5C-E56B-D017A6D17501}"/>
              </a:ext>
            </a:extLst>
          </p:cNvPr>
          <p:cNvSpPr txBox="1"/>
          <p:nvPr/>
        </p:nvSpPr>
        <p:spPr>
          <a:xfrm>
            <a:off x="1912690" y="6134636"/>
            <a:ext cx="67464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Times New Roman" panose="02020603050405020304" pitchFamily="18" charset="0"/>
              </a:rPr>
              <a:t>48° Corso di Aggiornamento Biblico-Teologico Il popolo di Dio secondo la Sacra Scrittura</a:t>
            </a:r>
          </a:p>
          <a:p>
            <a:r>
              <a:rPr lang="it-IT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330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1F8BAF4-5ADF-402B-E391-D6B11C26D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F27920-B342-0557-E620-EC4525D47D61}"/>
              </a:ext>
            </a:extLst>
          </p:cNvPr>
          <p:cNvSpPr txBox="1"/>
          <p:nvPr/>
        </p:nvSpPr>
        <p:spPr>
          <a:xfrm>
            <a:off x="431650" y="1228388"/>
            <a:ext cx="81336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E3CD9F4-7773-EB1B-1182-B6AC9FBC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7" y="6034137"/>
            <a:ext cx="1051652" cy="70414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3BF026A-D847-37E4-2511-606114AD0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51" y="6007247"/>
            <a:ext cx="727011" cy="72701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7531B3-EAE6-8466-5D3C-A4286414EDF9}"/>
              </a:ext>
            </a:extLst>
          </p:cNvPr>
          <p:cNvSpPr txBox="1"/>
          <p:nvPr/>
        </p:nvSpPr>
        <p:spPr>
          <a:xfrm>
            <a:off x="1808674" y="6386211"/>
            <a:ext cx="746441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50" dirty="0">
                <a:latin typeface="Times New Roman" panose="02020603050405020304" pitchFamily="18" charset="0"/>
              </a:rPr>
              <a:t>48° Corso di Aggiornamento Biblico-Teologico Il popolo di Dio secondo la Sacra Scrittura</a:t>
            </a:r>
          </a:p>
          <a:p>
            <a:r>
              <a:rPr lang="it-IT" sz="1350" dirty="0"/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D23AA8-39E0-9FCA-1AFD-481CF8425E1A}"/>
              </a:ext>
            </a:extLst>
          </p:cNvPr>
          <p:cNvSpPr txBox="1"/>
          <p:nvPr/>
        </p:nvSpPr>
        <p:spPr>
          <a:xfrm>
            <a:off x="371474" y="700088"/>
            <a:ext cx="8429625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Popolo di Dio e nazioni</a:t>
            </a:r>
          </a:p>
          <a:p>
            <a:pPr algn="ctr"/>
            <a:endParaRPr lang="it-IT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sz="16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nazioni vengono considerate sullo stesso piano d’Israele</a:t>
            </a:r>
            <a:r>
              <a:rPr lang="it-IT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it-IT" sz="1600" kern="1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Ezechiele, </a:t>
            </a:r>
            <a:r>
              <a:rPr lang="it-IT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parlando del giudizio e della salvezza destinata a Israele, coinvolge nel progetto divino  le nazioni: esse  condividono la sorte del popolo di Dio, e sono ugualmente  destinatarie di un futuro nuovo.</a:t>
            </a:r>
          </a:p>
          <a:p>
            <a:pPr algn="just"/>
            <a:r>
              <a:rPr lang="it-IT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it-IT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Ezechiele e Geremia  utilizzano la formula «cambiare le sorti» </a:t>
            </a:r>
            <a:r>
              <a:rPr lang="it-IT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anche per le nazioni: Dio </a:t>
            </a:r>
            <a:r>
              <a:rPr lang="it-IT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ripristinerà  </a:t>
            </a:r>
            <a:r>
              <a:rPr lang="it-IT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loro </a:t>
            </a:r>
            <a:r>
              <a:rPr lang="it-IT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stato originario, precedente a quello in cui avevano subito il castigo (</a:t>
            </a:r>
            <a:r>
              <a:rPr lang="it-I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30,3.18; </a:t>
            </a:r>
            <a:r>
              <a:rPr lang="it-I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Ez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16,53).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it-IT" sz="1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     Le nazioni parteciperanno al culto d’Israele. </a:t>
            </a:r>
          </a:p>
          <a:p>
            <a:pPr algn="just"/>
            <a:endParaRPr lang="it-IT" sz="1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nazioni salgono il monte di Dio (</a:t>
            </a:r>
            <a:r>
              <a:rPr lang="it-IT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2,2; Mi 4,1).</a:t>
            </a:r>
          </a:p>
          <a:p>
            <a:pPr algn="just"/>
            <a:endParaRPr lang="it-IT" sz="1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nazioni faranno parte della comunità liturgica (</a:t>
            </a:r>
            <a:r>
              <a:rPr lang="it-IT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56,3-8).</a:t>
            </a:r>
          </a:p>
          <a:p>
            <a:pPr marL="285750" indent="-285750" algn="just">
              <a:buFontTx/>
              <a:buChar char="-"/>
            </a:pPr>
            <a:endParaRPr lang="it-IT" sz="1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Dai superstiti delle nazioni verranno scelti sacerdoti (</a:t>
            </a:r>
            <a:r>
              <a:rPr lang="it-IT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66,19-21).</a:t>
            </a:r>
          </a:p>
          <a:p>
            <a:pPr marL="285750" indent="-285750" algn="just">
              <a:buFontTx/>
              <a:buChar char="-"/>
            </a:pPr>
            <a:endParaRPr lang="it-IT" i="1" kern="1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4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AB1ACC7-5937-0CFE-D8B1-39480A3D6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3DA822-2736-D626-D967-9E2FE0B93BDF}"/>
              </a:ext>
            </a:extLst>
          </p:cNvPr>
          <p:cNvSpPr txBox="1"/>
          <p:nvPr/>
        </p:nvSpPr>
        <p:spPr>
          <a:xfrm>
            <a:off x="431650" y="1228388"/>
            <a:ext cx="81336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54D4C03-C907-F7D5-C8EF-5D788B4A7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7" y="6034137"/>
            <a:ext cx="1051652" cy="70414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F3CC203-3191-810B-4B36-6DA087954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51" y="6007247"/>
            <a:ext cx="727011" cy="72701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8ECDFD-09B9-49F1-363F-8CFC05A05CC4}"/>
              </a:ext>
            </a:extLst>
          </p:cNvPr>
          <p:cNvSpPr txBox="1"/>
          <p:nvPr/>
        </p:nvSpPr>
        <p:spPr>
          <a:xfrm>
            <a:off x="1808674" y="6386211"/>
            <a:ext cx="746441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50" dirty="0">
                <a:latin typeface="Times New Roman" panose="02020603050405020304" pitchFamily="18" charset="0"/>
              </a:rPr>
              <a:t>48° Corso di Aggiornamento Biblico-Teologico Il popolo di Dio secondo la Sacra Scrittura</a:t>
            </a:r>
          </a:p>
          <a:p>
            <a:r>
              <a:rPr lang="it-IT" sz="1350" dirty="0"/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BD1F79-DABD-95F8-CE74-AF821C459DB6}"/>
              </a:ext>
            </a:extLst>
          </p:cNvPr>
          <p:cNvSpPr txBox="1"/>
          <p:nvPr/>
        </p:nvSpPr>
        <p:spPr>
          <a:xfrm>
            <a:off x="457200" y="383060"/>
            <a:ext cx="8411354" cy="570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</a:rPr>
              <a:t>Un solo popolo</a:t>
            </a:r>
          </a:p>
          <a:p>
            <a:pPr algn="ctr"/>
            <a:endParaRPr lang="it-IT" i="1" kern="1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it-IT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nazioni formeranno un solo popolo con Israele</a:t>
            </a:r>
          </a:p>
          <a:p>
            <a:pPr algn="just"/>
            <a:endParaRPr lang="it-IT" i="1" kern="1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popoli riconosceranno il Dio di Israele e 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formeranno con Israele un solo popolo (</a:t>
            </a:r>
            <a:r>
              <a:rPr lang="it-IT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25,6-8;  56,3-8). </a:t>
            </a:r>
          </a:p>
          <a:p>
            <a:pPr algn="just"/>
            <a:endParaRPr lang="it-IT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</a:t>
            </a:r>
            <a:r>
              <a:rPr lang="it-I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Zc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14 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nazioni saranno annesse al popolo di Israele, e come lui, saliranno in Sion per celebrare le feste e riconosceranno per sempre il Signore. </a:t>
            </a:r>
          </a:p>
          <a:p>
            <a:pPr algn="just"/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19,24-25 l’Egitto viene detto «popolo mio» (del Signore).</a:t>
            </a:r>
            <a:endParaRPr lang="it-IT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it-IT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it-IT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funzione di Israele</a:t>
            </a:r>
          </a:p>
          <a:p>
            <a:endParaRPr lang="it-IT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Israele «Servo»: </a:t>
            </a:r>
            <a:r>
              <a:rPr lang="it-IT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41,8; 42,19; 43,10; 44,1.21; 48,20.</a:t>
            </a:r>
          </a:p>
          <a:p>
            <a:endParaRPr lang="it-IT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Israele svolge questo compito con  l’intercessione e la lode. Cfr. </a:t>
            </a:r>
            <a:r>
              <a:rPr lang="it-IT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43,21; 53,12.</a:t>
            </a:r>
          </a:p>
          <a:p>
            <a:pPr algn="just"/>
            <a:endParaRPr lang="it-IT" sz="1350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8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648AC05-42A0-403B-A7E2-79343B986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0A9B6B-D2B3-6713-2221-3A8A28ABBCD0}"/>
              </a:ext>
            </a:extLst>
          </p:cNvPr>
          <p:cNvSpPr txBox="1"/>
          <p:nvPr/>
        </p:nvSpPr>
        <p:spPr>
          <a:xfrm>
            <a:off x="431650" y="1228388"/>
            <a:ext cx="8133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>
              <a:latin typeface="Times New Roman" panose="02020603050405020304" pitchFamily="18" charset="0"/>
            </a:endParaRPr>
          </a:p>
          <a:p>
            <a:pPr algn="ctr"/>
            <a:endParaRPr lang="it-IT" sz="1400" dirty="0">
              <a:latin typeface="Times New Roman" panose="02020603050405020304" pitchFamily="18" charset="0"/>
            </a:endParaRPr>
          </a:p>
          <a:p>
            <a:pPr algn="ctr"/>
            <a:endParaRPr lang="it-IT" sz="1400" dirty="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0CDE18C-E388-F576-F8F0-35D0C1D0E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7" y="6034137"/>
            <a:ext cx="1051652" cy="70414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3BA7B4F-14CF-C916-CF16-DF38C617C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51" y="6007247"/>
            <a:ext cx="727011" cy="72701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EF03F1-A21C-5B3B-F799-7B9A667F1CB6}"/>
              </a:ext>
            </a:extLst>
          </p:cNvPr>
          <p:cNvSpPr txBox="1"/>
          <p:nvPr/>
        </p:nvSpPr>
        <p:spPr>
          <a:xfrm>
            <a:off x="1808674" y="6386211"/>
            <a:ext cx="7464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Times New Roman" panose="02020603050405020304" pitchFamily="18" charset="0"/>
              </a:rPr>
              <a:t>48° Corso di Aggiornamento Biblico-Teologico Il popolo di Dio secondo la Sacra Scrittura</a:t>
            </a:r>
          </a:p>
          <a:p>
            <a:r>
              <a:rPr lang="it-IT" sz="1400" dirty="0"/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2002BD4-E300-9B1E-AE06-E74CB3B12529}"/>
              </a:ext>
            </a:extLst>
          </p:cNvPr>
          <p:cNvSpPr txBox="1"/>
          <p:nvPr/>
        </p:nvSpPr>
        <p:spPr>
          <a:xfrm>
            <a:off x="220337" y="605481"/>
            <a:ext cx="849732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profeta simile a Mosè? </a:t>
            </a:r>
          </a:p>
          <a:p>
            <a:pPr algn="ctr"/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antiche tradizioni presentano Mosè come il fondatore e il legislatore del popolo di Dio. </a:t>
            </a:r>
          </a:p>
          <a:p>
            <a:pPr marL="285750" indent="-285750" algn="just">
              <a:buFontTx/>
              <a:buChar char="-"/>
            </a:pPr>
            <a:r>
              <a:rPr lang="it-IT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Sinai, Mosè manifesta agli israeliti la loro  condizione  di popolo di Dio; parla di loro come nazione santa, secondo il linguaggio dei sacerdoti. Mosè, inoltre, riceve da Dio le istruzioni e le norme su tutto quanto avrebbe riguardato la vita di Israele, da quella sociale a quella cultuale, perché non venisse mai meno questo rapporto indelebile con Dio.</a:t>
            </a:r>
            <a:endParaRPr lang="it-IT" sz="1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it-IT" sz="1600" kern="1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Ezechiele  è presentato in parallelo a Mosè, come </a:t>
            </a:r>
            <a:r>
              <a:rPr lang="it-IT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legislatore del nuovo popolo di Dio (</a:t>
            </a:r>
            <a:r>
              <a:rPr lang="it-IT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it-IT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40-48). 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it-IT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iceve da Dio le istruzioni sul nuovo tempio, sul culto, sulla città, e sulla distribuzione del paese alle varie tribù. </a:t>
            </a:r>
            <a:endParaRPr lang="it-IT" sz="1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rivolge a un popolo che sta per rientrare </a:t>
            </a:r>
            <a:r>
              <a:rPr lang="it-IT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paese e che deve attendere alla restaurazione. </a:t>
            </a:r>
          </a:p>
          <a:p>
            <a:pPr marL="285750" indent="-285750" algn="just">
              <a:buFontTx/>
              <a:buChar char="-"/>
            </a:pPr>
            <a:r>
              <a:rPr lang="it-IT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Entrambi sono all’origine della costituzione del popolo; entrambi illustrano come Israele deve vivere e agire per non tradire la sua vocazione di popolo di Dio.</a:t>
            </a:r>
          </a:p>
          <a:p>
            <a:pPr algn="ctr"/>
            <a:endParaRPr lang="it-IT" sz="1400" dirty="0">
              <a:latin typeface="Times New Roman" panose="02020603050405020304" pitchFamily="18" charset="0"/>
            </a:endParaRPr>
          </a:p>
          <a:p>
            <a:pPr algn="ctr"/>
            <a:endParaRPr lang="it-IT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7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71A174F-2FD2-C364-25E8-67A22434C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C16ED0-0FD7-8033-8F29-55EA7873987F}"/>
              </a:ext>
            </a:extLst>
          </p:cNvPr>
          <p:cNvSpPr txBox="1"/>
          <p:nvPr/>
        </p:nvSpPr>
        <p:spPr>
          <a:xfrm>
            <a:off x="342900" y="1485899"/>
            <a:ext cx="8229599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</a:t>
            </a:r>
          </a:p>
          <a:p>
            <a:pPr indent="444500" algn="just">
              <a:buNone/>
            </a:pP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44500" algn="just">
              <a:buNone/>
            </a:pP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profeti si muovono in linea con i libri della Torah per quanto concerne il fondamento dell’essere popolo di Dio: l’alleanza. </a:t>
            </a:r>
          </a:p>
          <a:p>
            <a:pPr indent="444500" algn="just">
              <a:buNone/>
            </a:pP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un’epoca in cui Israele sperimenta la rottura dell’alleanza, ripensano l’essere popolo di Dio in termini nuovi. Nascerà un popolo </a:t>
            </a: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trasformato dall’azione gratuita del Signore.</a:t>
            </a:r>
          </a:p>
          <a:p>
            <a:pPr algn="just"/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 profeti 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annunciano che tutte le nazioni  sono chiamate a costituire il popolo di Dio.</a:t>
            </a:r>
            <a:endParaRPr lang="it-IT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4500" algn="just"/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Tutto questo si è realizzato pienamente in Cristo e nella Chiesa, sacramento d’incontro con Dio. 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455F333-3AF5-8437-7D89-96D93BB59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7" y="6034137"/>
            <a:ext cx="1051652" cy="70414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3A15EDC-56C3-D0D1-417D-530DE0B3E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51" y="6007247"/>
            <a:ext cx="727011" cy="72701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CB59BD-8CA0-70E9-EC25-05FBA6EA4C22}"/>
              </a:ext>
            </a:extLst>
          </p:cNvPr>
          <p:cNvSpPr txBox="1"/>
          <p:nvPr/>
        </p:nvSpPr>
        <p:spPr>
          <a:xfrm>
            <a:off x="1808674" y="6386211"/>
            <a:ext cx="746441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50" dirty="0">
                <a:latin typeface="Times New Roman" panose="02020603050405020304" pitchFamily="18" charset="0"/>
              </a:rPr>
              <a:t>48° Corso di Aggiornamento Biblico-Teologico Il popolo di Dio secondo la Sacra Scrittura</a:t>
            </a:r>
          </a:p>
          <a:p>
            <a:r>
              <a:rPr lang="it-IT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531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9D09707-C8FD-1C44-BF2D-49BAFC361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0F6C61-8C08-5E7B-35C9-6319727584AF}"/>
              </a:ext>
            </a:extLst>
          </p:cNvPr>
          <p:cNvSpPr txBox="1"/>
          <p:nvPr/>
        </p:nvSpPr>
        <p:spPr>
          <a:xfrm>
            <a:off x="431650" y="1228388"/>
            <a:ext cx="81336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945E0F0-4F51-6D0A-FC4D-A4AEBB75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7" y="6034137"/>
            <a:ext cx="1051652" cy="70414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A5C47D9-BE09-F0AA-AB58-5D67AC57B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51" y="6007247"/>
            <a:ext cx="727011" cy="72701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2FC39B-5815-B6D9-905B-BBEE5FCD3FA2}"/>
              </a:ext>
            </a:extLst>
          </p:cNvPr>
          <p:cNvSpPr txBox="1"/>
          <p:nvPr/>
        </p:nvSpPr>
        <p:spPr>
          <a:xfrm>
            <a:off x="1808674" y="6386211"/>
            <a:ext cx="746441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50" dirty="0">
                <a:latin typeface="Times New Roman" panose="02020603050405020304" pitchFamily="18" charset="0"/>
              </a:rPr>
              <a:t>48° Corso di Aggiornamento Biblico-Teologico Il popolo di Dio secondo la Sacra Scrittura</a:t>
            </a:r>
          </a:p>
          <a:p>
            <a:r>
              <a:rPr lang="it-IT" sz="1350" dirty="0"/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F06DD1-E075-7B6F-282D-0F9871482F76}"/>
              </a:ext>
            </a:extLst>
          </p:cNvPr>
          <p:cNvSpPr txBox="1"/>
          <p:nvPr/>
        </p:nvSpPr>
        <p:spPr>
          <a:xfrm>
            <a:off x="584050" y="1380788"/>
            <a:ext cx="8133616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ctr">
              <a:buNone/>
            </a:pPr>
            <a:r>
              <a:rPr lang="it-IT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Bibliografia</a:t>
            </a:r>
          </a:p>
          <a:p>
            <a:pPr algn="just">
              <a:buNone/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Wells Jo Bailey,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God’s Holy People: A Theme in Biblical Theology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(JSOTSS 305), Sheffield Academic Press, Sheffield 2000; 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Füglister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«Strutture dell’ecclesiologia veterotestamentaria», in </a:t>
            </a:r>
            <a:r>
              <a:rPr lang="it-IT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Mysterium</a:t>
            </a:r>
            <a:r>
              <a:rPr lang="it-IT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Salutis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Queriniana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Brescia 1972, vol. VII, pp. 23-113; V. 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Lopasso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«Il messaggio teologico del libro di Ezechiele», in B. Marconcini e 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it-IT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Profeti e Apocalittici 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(Logos, Corso di studi biblici 3), Elle Di Ci, Leumann-Torino 2007</a:t>
            </a:r>
            <a:r>
              <a:rPr lang="it-IT" sz="18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pp. 459-470;</a:t>
            </a:r>
            <a:r>
              <a:rPr lang="it-IT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Geremia. Introduzione, traduzione e commento 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(NVBTA 11), San Paolo, Cinisello Balsamo 2013; B. Marconcini, «L’uomo nuovo secondo Geremia ed Ezechiele», in B. Marconcini e 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edd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 </a:t>
            </a:r>
            <a:r>
              <a:rPr lang="it-IT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Profeti e Apocalittici 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(Logos. Corso di Studi Biblici 3), Elle Di Ci, Leumann (Torino) 1995, pp. 435-441; S. 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Virgulin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«’Benedetto l’Egitto, mio 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popolo’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19,16-25)», in PSV 25 (1992/2), pp. 57-66; 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Zimmerli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Rivelazione di Dio. Una teologia dell’Antico Testamento 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(Teologia 25), Jaca Book, Milano 1975. </a:t>
            </a: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3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4349BFF-E480-8869-BF70-1224295D4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7" y="6034137"/>
            <a:ext cx="1051652" cy="70414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5D75D5F-9DAA-6686-7E0A-222D2DC28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51" y="6007247"/>
            <a:ext cx="727011" cy="72701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29F625-C7E4-A6D1-CDF6-ACE5F8678512}"/>
              </a:ext>
            </a:extLst>
          </p:cNvPr>
          <p:cNvSpPr txBox="1"/>
          <p:nvPr/>
        </p:nvSpPr>
        <p:spPr>
          <a:xfrm>
            <a:off x="1808674" y="6386211"/>
            <a:ext cx="746441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50" dirty="0">
                <a:latin typeface="Times New Roman" panose="02020603050405020304" pitchFamily="18" charset="0"/>
              </a:rPr>
              <a:t>48° Corso di Aggiornamento Biblico-Teologico Il popolo di Dio secondo la Sacra Scrittura</a:t>
            </a:r>
          </a:p>
          <a:p>
            <a:r>
              <a:rPr lang="it-IT" sz="1350" dirty="0"/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8D3B58-D0BF-A829-C99B-E8078C539117}"/>
              </a:ext>
            </a:extLst>
          </p:cNvPr>
          <p:cNvSpPr txBox="1"/>
          <p:nvPr/>
        </p:nvSpPr>
        <p:spPr>
          <a:xfrm>
            <a:off x="360218" y="645459"/>
            <a:ext cx="85898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Terminologia</a:t>
            </a:r>
          </a:p>
          <a:p>
            <a:pPr algn="ctr"/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«popolo di Dio» si intendono gli appartenenti alle dodici tribù di Israele/Giacobbe, i discendenti di quest’ultimo, in quanto membri della medesima famiglia. </a:t>
            </a:r>
          </a:p>
          <a:p>
            <a:pPr marL="285750" indent="-285750" algn="just"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appartenenti al popolo di Dio sono anche legati da vincoli religiosi (fede, culto e diritto).  </a:t>
            </a:r>
          </a:p>
          <a:p>
            <a:pPr marL="285750" indent="-285750" algn="just"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 se l’è scelto, lo ha liberato dalla schiavitù dell’Egitto, gli ha dato la Legge, si è unito a lui. Cfr.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7,6-8 (elezione); Es 24,1-11 (alleanza). Perciò Israele non è come gli altri popoli (elezione;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5;7; 14).</a:t>
            </a:r>
          </a:p>
          <a:p>
            <a:pPr marL="285750" indent="-285750" algn="just"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 punto di vista linguistico, distinguere popolo (</a:t>
            </a:r>
            <a:r>
              <a:rPr lang="it-IT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da nazione (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gôy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Il termine «popolo» è un termine parentale (di per sé </a:t>
            </a:r>
            <a:r>
              <a:rPr lang="it-IT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il parente da parte del padre) ed esprime, anche se non sempre, la relazione con Dio; il termine «nazione» indica l’aspetto organizzativo del popolo (diritto, lingua, ecc.) e si usa generalmente per gli altri popoli. Israele è chiamato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gôy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Sof 2,9 e Sal 106,5. </a:t>
            </a:r>
          </a:p>
          <a:p>
            <a:pPr algn="just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1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365B7B6-8320-5FC5-E314-39893086F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88C48C-F0BF-C354-E6DC-44C8A3A7CC7B}"/>
              </a:ext>
            </a:extLst>
          </p:cNvPr>
          <p:cNvSpPr txBox="1"/>
          <p:nvPr/>
        </p:nvSpPr>
        <p:spPr>
          <a:xfrm>
            <a:off x="185738" y="1257299"/>
            <a:ext cx="833906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 alleanza</a:t>
            </a:r>
          </a:p>
          <a:p>
            <a:pPr algn="ctr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i Profeti l’alleanza costituisce Israele come  del popolo di Dio. </a:t>
            </a:r>
          </a:p>
          <a:p>
            <a:pPr marL="285750" indent="-285750" algn="just"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Adottano la  «formula di alleanza»: «io sarò il tuo Dio e tu sarai il mio popolo». Cfr.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29, 9-12. Rapporto bilaterale, ma asimmetrico.  Cfr.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24,7; 30,22; 31,1 .33; 32,38;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11,20; 14,11; 36,28; 37,23.27;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8,8.</a:t>
            </a:r>
          </a:p>
          <a:p>
            <a:pPr marL="285750" indent="-285750" algn="just"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Essi definiscono Israele «proprietà » di Dio, vigna (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5,1-7), gregge (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23;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34);  «servo» di Dio ((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41,8),  «figlio» (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3), «sposa» (Os 2), ecc. </a:t>
            </a:r>
          </a:p>
          <a:p>
            <a:pPr algn="just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dirty="0">
              <a:latin typeface="Times New Roman" panose="02020603050405020304" pitchFamily="18" charset="0"/>
            </a:endParaRPr>
          </a:p>
          <a:p>
            <a:pPr algn="just"/>
            <a:endParaRPr lang="it-IT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324E8D3-C0CD-2A53-8044-98DE04320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7" y="6034137"/>
            <a:ext cx="1051652" cy="70414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2E3D77A-5A68-48B8-C8BF-1B12588FC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51" y="6007247"/>
            <a:ext cx="727011" cy="72701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EAC9829-9A16-5BC6-5090-5DD35CFDF0EC}"/>
              </a:ext>
            </a:extLst>
          </p:cNvPr>
          <p:cNvSpPr txBox="1"/>
          <p:nvPr/>
        </p:nvSpPr>
        <p:spPr>
          <a:xfrm>
            <a:off x="1808674" y="6386211"/>
            <a:ext cx="746441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50" dirty="0">
                <a:latin typeface="Times New Roman" panose="02020603050405020304" pitchFamily="18" charset="0"/>
              </a:rPr>
              <a:t>48° Corso di Aggiornamento Biblico-Teologico Il popolo di Dio secondo la Sacra Scrittura</a:t>
            </a:r>
          </a:p>
          <a:p>
            <a:r>
              <a:rPr lang="it-IT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426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F36D3B9-4B82-5B3D-4E28-310147F59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16983A-13BD-BF6D-2997-E4CDBDFE1808}"/>
              </a:ext>
            </a:extLst>
          </p:cNvPr>
          <p:cNvSpPr txBox="1"/>
          <p:nvPr/>
        </p:nvSpPr>
        <p:spPr>
          <a:xfrm>
            <a:off x="257175" y="704335"/>
            <a:ext cx="8720570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>
              <a:latin typeface="Times New Roman" panose="02020603050405020304" pitchFamily="18" charset="0"/>
            </a:endParaRPr>
          </a:p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 il popolo trasgredisce l’alleanza?</a:t>
            </a:r>
          </a:p>
          <a:p>
            <a:pPr algn="ctr"/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profeti sono convinti che Israele è popolo di Dio in base all’alleanza. Loro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ompito primario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it-IT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richiamare il popolo alla fedeltà all’alleanza. </a:t>
            </a:r>
          </a:p>
          <a:p>
            <a:pPr marL="285750" indent="-285750" algn="just"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loro predicazione comporta l’annuncio del giudizio o della salvezza, in rapporto all’osservanza o meno dell’alleanza.</a:t>
            </a:r>
          </a:p>
          <a:p>
            <a:pPr marL="285750" indent="-285750" algn="just"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Cfr. il formulario degli antichi  trattati di alleanza, in base ai quali l’infrazione delle clausole comportava le punizioni, mentre la loro osservanza il premio.</a:t>
            </a:r>
          </a:p>
          <a:p>
            <a:pPr marL="285750" indent="-285750" algn="just">
              <a:buFontTx/>
              <a:buChar char="-"/>
            </a:pPr>
            <a:endParaRPr lang="it-IT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Essere infedeli all’alleanza, soprattutto con la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violazione del </a:t>
            </a:r>
            <a:r>
              <a:rPr lang="it-IT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primo e del secondo comandamento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idolatria), equivale a perdere la propria identità di popolo di Dio.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A3F4D4A-E7A7-686E-7C12-3C3E5FA2F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7" y="6034137"/>
            <a:ext cx="1051652" cy="70414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E06404C-22DB-B308-1BF6-0CDDDABCE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51" y="6007247"/>
            <a:ext cx="727011" cy="72701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09AE9F-658F-138C-53ED-669452675E07}"/>
              </a:ext>
            </a:extLst>
          </p:cNvPr>
          <p:cNvSpPr txBox="1"/>
          <p:nvPr/>
        </p:nvSpPr>
        <p:spPr>
          <a:xfrm>
            <a:off x="1808674" y="6386211"/>
            <a:ext cx="746441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50" dirty="0">
                <a:latin typeface="Times New Roman" panose="02020603050405020304" pitchFamily="18" charset="0"/>
              </a:rPr>
              <a:t>48° Corso di Aggiornamento Biblico-Teologico Il popolo di Dio secondo la Sacra Scrittura</a:t>
            </a:r>
          </a:p>
          <a:p>
            <a:r>
              <a:rPr lang="it-IT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5993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ED73704-C779-003A-9B4D-903A38C0D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F301E6-E0FF-91F5-8E44-6182BA19A0EB}"/>
              </a:ext>
            </a:extLst>
          </p:cNvPr>
          <p:cNvSpPr txBox="1"/>
          <p:nvPr/>
        </p:nvSpPr>
        <p:spPr>
          <a:xfrm>
            <a:off x="296561" y="753762"/>
            <a:ext cx="8556493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</a:rPr>
              <a:t>«Non mio popolo» (Os 1,9)</a:t>
            </a:r>
          </a:p>
          <a:p>
            <a:pPr algn="ctr"/>
            <a:endParaRPr lang="it-IT" b="1" dirty="0"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imes New Roman" panose="02020603050405020304" pitchFamily="18" charset="0"/>
              </a:rPr>
              <a:t>Ciò trova conferma in alcuni dati.</a:t>
            </a:r>
          </a:p>
          <a:p>
            <a:endParaRPr lang="it-IT" dirty="0"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</a:rPr>
              <a:t>Come, per indicare il legame con Dio, i profeti usano la formula dell’alleanza , così per indicarne la rottura usano la formula «voi non sarete più popolo per me e o non sarò più Dio per voi» (Os 1,9). </a:t>
            </a:r>
          </a:p>
          <a:p>
            <a:pPr algn="just"/>
            <a:endParaRPr lang="it-IT" dirty="0"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</a:rPr>
              <a:t>Per indicare la comunione, Dio si rivolge al popolo con l’espressione «popolo mio» (frequente nei profeti: </a:t>
            </a:r>
            <a:r>
              <a:rPr lang="it-IT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it-IT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40,1; 43,20; 47,6). </a:t>
            </a:r>
            <a:r>
              <a:rPr lang="it-IT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 la rottura, Osea impiega l’espressione «non popolo mio». </a:t>
            </a:r>
            <a:r>
              <a:rPr lang="it-IT" dirty="0">
                <a:latin typeface="Times New Roman" panose="02020603050405020304" pitchFamily="18" charset="0"/>
              </a:rPr>
              <a:t>Il figlio di Osea si chiamerà simbolicamente </a:t>
            </a:r>
            <a:r>
              <a:rPr lang="it-IT" i="1" dirty="0">
                <a:latin typeface="Times New Roman" panose="02020603050405020304" pitchFamily="18" charset="0"/>
              </a:rPr>
              <a:t>Lo’ </a:t>
            </a:r>
            <a:r>
              <a:rPr lang="it-IT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i="1" dirty="0" err="1">
                <a:latin typeface="Times New Roman" panose="02020603050405020304" pitchFamily="18" charset="0"/>
              </a:rPr>
              <a:t>amm</a:t>
            </a:r>
            <a:r>
              <a:rPr lang="it-IT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î</a:t>
            </a:r>
            <a:r>
              <a:rPr lang="it-IT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i="1" dirty="0">
                <a:effectLst/>
                <a:latin typeface="Times New Roman" panose="02020603050405020304" pitchFamily="18" charset="0"/>
              </a:rPr>
              <a:t>(</a:t>
            </a:r>
            <a:r>
              <a:rPr lang="it-IT" dirty="0">
                <a:latin typeface="Times New Roman" panose="02020603050405020304" pitchFamily="18" charset="0"/>
              </a:rPr>
              <a:t>«non mio popolo» (Os 1,9). </a:t>
            </a:r>
          </a:p>
          <a:p>
            <a:pPr marL="285750" indent="-285750" algn="just">
              <a:buFontTx/>
              <a:buChar char="-"/>
            </a:pPr>
            <a:endParaRPr lang="it-IT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it-IT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Trasgredendo l’alleanza, Israele diventa un popolo come gli altri, precisamente una nazione. </a:t>
            </a:r>
          </a:p>
          <a:p>
            <a:pPr marL="285750" indent="-285750" algn="just">
              <a:buFontTx/>
              <a:buChar char="-"/>
            </a:pPr>
            <a:endParaRPr lang="it-IT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it-IT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Ger</a:t>
            </a:r>
            <a:r>
              <a:rPr lang="it-IT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7,23-28 (passaggio da «popolo» a «nazione»).</a:t>
            </a:r>
            <a:endParaRPr lang="it-IT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it-IT" sz="1350" dirty="0">
                <a:latin typeface="Times New Roman" panose="02020603050405020304" pitchFamily="18" charset="0"/>
              </a:rPr>
              <a:t>	</a:t>
            </a: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2055BF-56BD-AA07-7461-E99D715CA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7" y="6034137"/>
            <a:ext cx="1051652" cy="70414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192002F-80ED-001C-B894-DE21D4C09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51" y="6007247"/>
            <a:ext cx="727011" cy="72701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170965-BF72-8B3E-A3DF-76F335AD6F4B}"/>
              </a:ext>
            </a:extLst>
          </p:cNvPr>
          <p:cNvSpPr txBox="1"/>
          <p:nvPr/>
        </p:nvSpPr>
        <p:spPr>
          <a:xfrm>
            <a:off x="1808674" y="6386211"/>
            <a:ext cx="746441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50" dirty="0">
                <a:latin typeface="Times New Roman" panose="02020603050405020304" pitchFamily="18" charset="0"/>
              </a:rPr>
              <a:t>48° Corso di Aggiornamento Biblico-Teologico Il popolo di Dio secondo la Sacra Scrittura</a:t>
            </a:r>
          </a:p>
          <a:p>
            <a:r>
              <a:rPr lang="it-IT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320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7A9FD1C-7884-6AFB-FF3C-A72CA0F25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58A448-9BA8-6561-6027-8E5942F8C49B}"/>
              </a:ext>
            </a:extLst>
          </p:cNvPr>
          <p:cNvSpPr txBox="1"/>
          <p:nvPr/>
        </p:nvSpPr>
        <p:spPr>
          <a:xfrm>
            <a:off x="123568" y="691978"/>
            <a:ext cx="88403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>
              <a:latin typeface=""/>
            </a:endParaRPr>
          </a:p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profeti e l’esilio</a:t>
            </a:r>
          </a:p>
          <a:p>
            <a:pPr algn="ctr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Quanto detto è di grande 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rilevanza teologica, perché fa comprendere come essere popolo di Dio non equivale ad essere una entità giuridica, riconosciuta una volta per tutte. Al contrario, popolo di Dio è una «entità ideale» (</a:t>
            </a:r>
            <a:r>
              <a:rPr lang="it-IT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N.F</a:t>
            </a:r>
            <a:r>
              <a:rPr lang="it-IT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ü</a:t>
            </a:r>
            <a:r>
              <a:rPr lang="it-IT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glister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indica una realtà </a:t>
            </a:r>
            <a:r>
              <a:rPr lang="it-IT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fieri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aperta all’incontro con Dio, nell’obbedienza della fede. </a:t>
            </a:r>
          </a:p>
          <a:p>
            <a:pPr marL="285750" indent="-285750" algn="just">
              <a:buFontTx/>
              <a:buChar char="-"/>
            </a:pPr>
            <a:endParaRPr lang="it-IT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profeti devono persuadere il popolo di questa profonda verità, in un momento in cui gli eventi mettevano in crisi la fede nella perennità delle promesse divine e nella inviolabilità di Gerusalemme.  </a:t>
            </a:r>
          </a:p>
          <a:p>
            <a:pPr marL="285750" indent="-285750" algn="just">
              <a:buFontTx/>
              <a:buChar char="-"/>
            </a:pPr>
            <a:endParaRPr lang="it-IT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realt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dimostrava il contrario: </a:t>
            </a: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esilio, 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fine della monarchia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distruzione del tempio, partenza della Gloria.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it-IT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disobbedienza all’alleanza mette la parola fine all’elezione e comporta il giudizio. </a:t>
            </a:r>
            <a:r>
              <a:rPr lang="it-IT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</a:t>
            </a:r>
            <a:r>
              <a:rPr lang="it-IT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15,1-8; cfr. </a:t>
            </a:r>
            <a:r>
              <a:rPr lang="it-IT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it-IT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it-IT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it-IT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D851281-62FC-A3EF-E5AC-903A784D7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7" y="6034137"/>
            <a:ext cx="1051652" cy="70414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2F7A6F6-7B1D-B708-F2C9-ADB58EC2B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751" y="6007247"/>
            <a:ext cx="727011" cy="72701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1A7B1A-9B51-F102-304A-E87293A1E705}"/>
              </a:ext>
            </a:extLst>
          </p:cNvPr>
          <p:cNvSpPr txBox="1"/>
          <p:nvPr/>
        </p:nvSpPr>
        <p:spPr>
          <a:xfrm>
            <a:off x="1773382" y="6350169"/>
            <a:ext cx="70381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50" dirty="0">
                <a:latin typeface="Times New Roman" panose="02020603050405020304" pitchFamily="18" charset="0"/>
              </a:rPr>
              <a:t>48° Corso di Aggiornamento Biblico-Teologico Il popolo di Dio secondo la Sacra Scrittura</a:t>
            </a:r>
          </a:p>
          <a:p>
            <a:r>
              <a:rPr lang="it-IT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089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E543D97-0778-F23C-C198-C9178BD70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551F24-6206-ED18-4B73-99DA7CBA64F1}"/>
              </a:ext>
            </a:extLst>
          </p:cNvPr>
          <p:cNvSpPr txBox="1"/>
          <p:nvPr/>
        </p:nvSpPr>
        <p:spPr>
          <a:xfrm>
            <a:off x="431650" y="1228388"/>
            <a:ext cx="81336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398ABD9-D99F-3CAD-81BE-B2401F598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7" y="6034137"/>
            <a:ext cx="1051652" cy="70414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1D3A861-270B-FDFB-3509-1CE072549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51" y="6007247"/>
            <a:ext cx="727011" cy="72701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E4254E-E918-A0AE-DB6E-57EB8B164DD4}"/>
              </a:ext>
            </a:extLst>
          </p:cNvPr>
          <p:cNvSpPr txBox="1"/>
          <p:nvPr/>
        </p:nvSpPr>
        <p:spPr>
          <a:xfrm>
            <a:off x="1808674" y="6386211"/>
            <a:ext cx="746441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50" dirty="0">
                <a:latin typeface="Times New Roman" panose="02020603050405020304" pitchFamily="18" charset="0"/>
              </a:rPr>
              <a:t>48° Corso di Aggiornamento Biblico-Teologico Il popolo di Dio secondo la Sacra Scrittura</a:t>
            </a:r>
          </a:p>
          <a:p>
            <a:r>
              <a:rPr lang="it-IT" sz="1350" dirty="0"/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18AFED-46D0-A28F-EB09-7E0A4C6824BD}"/>
              </a:ext>
            </a:extLst>
          </p:cNvPr>
          <p:cNvSpPr txBox="1"/>
          <p:nvPr/>
        </p:nvSpPr>
        <p:spPr>
          <a:xfrm>
            <a:off x="469556" y="716692"/>
            <a:ext cx="8352281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Risposta alla crisi</a:t>
            </a:r>
          </a:p>
          <a:p>
            <a:pPr algn="ctr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 esilio,  interpretato come effetto della rottura dell’alleanza,  i Profeti annunciano a  Israele un nuovo modo di essere  davanti a Dio, di appartenere a lui e quindi di essere suo popolo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it-IT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testo fondamentale da cui partire è </a:t>
            </a:r>
            <a:r>
              <a:rPr lang="it-IT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</a:t>
            </a: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31,31-34, il testo 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classico della profezia della nuova alleanza, a cui occorre aggiungere altri brani, soprattutto </a:t>
            </a:r>
            <a:r>
              <a:rPr lang="it-IT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36,24-29. Entrambi i profeti insistono sulla priorità e gratuità dell’azione salvifica di Dio. Inoltre   </a:t>
            </a: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vedono nell’interiorità del singolo la base del rinnovamento religioso e quindi della 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rinascita</a:t>
            </a: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nuovo popolo dalle ceneri della distruzione. </a:t>
            </a:r>
          </a:p>
          <a:p>
            <a:pPr marL="285750" indent="-285750" algn="just">
              <a:buFontTx/>
              <a:buChar char="-"/>
            </a:pPr>
            <a:endParaRPr lang="it-IT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Mentre Geremia riflette il linguaggio del Deuteronomio, Ezechiele descrive l’azione divina nel cuore dell’uomo  con categorie e termini sacerdotali.</a:t>
            </a:r>
          </a:p>
          <a:p>
            <a:pPr marL="285750" indent="-285750" algn="just">
              <a:buFontTx/>
              <a:buChar char="-"/>
            </a:pPr>
            <a:endParaRPr lang="it-IT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0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141DA06-439E-6C8C-F410-13EEB9E1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774E47-5986-4207-C1A8-CFD255ACCAD6}"/>
              </a:ext>
            </a:extLst>
          </p:cNvPr>
          <p:cNvSpPr txBox="1"/>
          <p:nvPr/>
        </p:nvSpPr>
        <p:spPr>
          <a:xfrm>
            <a:off x="431650" y="1228388"/>
            <a:ext cx="81336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245D2B4-A46D-424B-1C5A-4344BA176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7" y="6034137"/>
            <a:ext cx="1051652" cy="70414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A6CA388-65C5-87D3-76C3-7B09C4C56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51" y="6007247"/>
            <a:ext cx="727011" cy="72701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5CFAD3-CBC6-BFCA-A60C-47FBE6A8AEC3}"/>
              </a:ext>
            </a:extLst>
          </p:cNvPr>
          <p:cNvSpPr txBox="1"/>
          <p:nvPr/>
        </p:nvSpPr>
        <p:spPr>
          <a:xfrm>
            <a:off x="1808674" y="6386211"/>
            <a:ext cx="746441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50" dirty="0">
                <a:latin typeface="Times New Roman" panose="02020603050405020304" pitchFamily="18" charset="0"/>
              </a:rPr>
              <a:t>48° Corso di Aggiornamento Biblico-Teologico Il popolo di Dio secondo la Sacra Scrittura</a:t>
            </a:r>
          </a:p>
          <a:p>
            <a:r>
              <a:rPr lang="it-IT" sz="1350" dirty="0"/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C69C96-9143-5750-F98A-608F3C4D8E7F}"/>
              </a:ext>
            </a:extLst>
          </p:cNvPr>
          <p:cNvSpPr txBox="1"/>
          <p:nvPr/>
        </p:nvSpPr>
        <p:spPr>
          <a:xfrm>
            <a:off x="222422" y="679622"/>
            <a:ext cx="8783033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</a:rPr>
              <a:t> «Nuovo» popolo </a:t>
            </a:r>
            <a:endParaRPr lang="it-IT" dirty="0">
              <a:latin typeface="Times New Roman" panose="02020603050405020304" pitchFamily="18" charset="0"/>
            </a:endParaRPr>
          </a:p>
          <a:p>
            <a:pPr algn="just"/>
            <a:endParaRPr lang="it-IT" sz="1350" dirty="0"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750" dirty="0">
                <a:latin typeface="Times New Roman" panose="02020603050405020304" pitchFamily="18" charset="0"/>
              </a:rPr>
              <a:t>I Profeti fanno riscoprire a Israele la sua nuova identità di popolo della nuova alleanza. </a:t>
            </a:r>
          </a:p>
          <a:p>
            <a:pPr algn="just"/>
            <a:endParaRPr lang="it-IT" dirty="0"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</a:rPr>
              <a:t>Dio lo ricrea come popolo, facendogli rivivere l’esperienza dell’esodo. </a:t>
            </a:r>
          </a:p>
          <a:p>
            <a:pPr marL="285750" indent="-285750" algn="just">
              <a:buFontTx/>
              <a:buChar char="-"/>
            </a:pPr>
            <a:endParaRPr lang="it-IT" dirty="0"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</a:rPr>
              <a:t>Il popolo sarà ricondotto nella sua terra, dove vivrà sicuro e godrà delle benedizioni divine. Cfr. la formula del nuovo esodo (</a:t>
            </a:r>
            <a:r>
              <a:rPr lang="it-IT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16,14-15; 23,3.7-8; 29,14; 32,37; </a:t>
            </a:r>
            <a:r>
              <a:rPr lang="it-IT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Ez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11,17; 20,34-35;  34,13; 37,21).</a:t>
            </a:r>
            <a:endParaRPr lang="it-IT" dirty="0"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it-IT" sz="1750" dirty="0"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750" dirty="0">
                <a:latin typeface="Times New Roman" panose="02020603050405020304" pitchFamily="18" charset="0"/>
              </a:rPr>
              <a:t>Dio lo ristabilisce nella sua unità, sotto la guida di un discendente di Davide (</a:t>
            </a:r>
            <a:r>
              <a:rPr lang="it-IT" sz="1750" dirty="0" err="1">
                <a:latin typeface="Times New Roman" panose="02020603050405020304" pitchFamily="18" charset="0"/>
              </a:rPr>
              <a:t>Ger</a:t>
            </a:r>
            <a:r>
              <a:rPr lang="it-IT" sz="1750" dirty="0">
                <a:latin typeface="Times New Roman" panose="02020603050405020304" pitchFamily="18" charset="0"/>
              </a:rPr>
              <a:t> 23,5-8).  Per Ezechiele  Dio stesso sarà Pastore del popolo (</a:t>
            </a:r>
            <a:r>
              <a:rPr lang="it-IT" sz="1750" dirty="0" err="1">
                <a:latin typeface="Times New Roman" panose="02020603050405020304" pitchFamily="18" charset="0"/>
              </a:rPr>
              <a:t>Ez</a:t>
            </a:r>
            <a:r>
              <a:rPr lang="it-IT" sz="1750" dirty="0">
                <a:latin typeface="Times New Roman" panose="02020603050405020304" pitchFamily="18" charset="0"/>
              </a:rPr>
              <a:t> 37,15-22).</a:t>
            </a:r>
          </a:p>
          <a:p>
            <a:pPr marL="285750" indent="-285750" algn="just">
              <a:buFontTx/>
              <a:buChar char="-"/>
            </a:pPr>
            <a:endParaRPr lang="it-IT" sz="1750" dirty="0"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750" dirty="0">
                <a:latin typeface="Times New Roman" panose="02020603050405020304" pitchFamily="18" charset="0"/>
              </a:rPr>
              <a:t>Un grande cambiamento avviene nella dimensione della santità, che non è più soltanto relegata al culto o al tempio. Il popolo stesso diventa  tempio di Dio,  luogo dove Dio dimora, in quanto non sarà più infedele o contaminato dall’idolatria. Cfr. </a:t>
            </a:r>
            <a:r>
              <a:rPr lang="it-IT" sz="1750" dirty="0" err="1">
                <a:latin typeface="Times New Roman" panose="02020603050405020304" pitchFamily="18" charset="0"/>
              </a:rPr>
              <a:t>Ez</a:t>
            </a:r>
            <a:r>
              <a:rPr lang="it-IT" sz="1750" dirty="0">
                <a:latin typeface="Times New Roman" panose="02020603050405020304" pitchFamily="18" charset="0"/>
              </a:rPr>
              <a:t> 37,26. Cfr. 2Cor 6,16.</a:t>
            </a:r>
          </a:p>
          <a:p>
            <a:endParaRPr lang="it-IT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4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A3CA236-D509-F7D1-9C33-D8515FEFA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ADD7F5-9942-A2C9-94C9-A184D96F50C6}"/>
              </a:ext>
            </a:extLst>
          </p:cNvPr>
          <p:cNvSpPr txBox="1"/>
          <p:nvPr/>
        </p:nvSpPr>
        <p:spPr>
          <a:xfrm>
            <a:off x="431650" y="1228388"/>
            <a:ext cx="81336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D36470D-8DC4-37C2-F09B-3A815217D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7" y="6034137"/>
            <a:ext cx="1051652" cy="70414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D67558E-1CE4-1264-433A-A39B9A779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51" y="6007247"/>
            <a:ext cx="727011" cy="72701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A834410-60DB-ED95-216E-6CB5F4811C2F}"/>
              </a:ext>
            </a:extLst>
          </p:cNvPr>
          <p:cNvSpPr txBox="1"/>
          <p:nvPr/>
        </p:nvSpPr>
        <p:spPr>
          <a:xfrm>
            <a:off x="1808674" y="6386211"/>
            <a:ext cx="746441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50" dirty="0">
                <a:latin typeface="Times New Roman" panose="02020603050405020304" pitchFamily="18" charset="0"/>
              </a:rPr>
              <a:t>48° Corso di Aggiornamento Biblico-Teologico Il popolo di Dio secondo la Sacra Scrittura</a:t>
            </a:r>
          </a:p>
          <a:p>
            <a:r>
              <a:rPr lang="it-IT" sz="1350" dirty="0"/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D60D15-9068-2F2C-58CE-E05287EC4D88}"/>
              </a:ext>
            </a:extLst>
          </p:cNvPr>
          <p:cNvSpPr txBox="1"/>
          <p:nvPr/>
        </p:nvSpPr>
        <p:spPr>
          <a:xfrm>
            <a:off x="259492" y="481915"/>
            <a:ext cx="850144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Rapporto con le nazioni</a:t>
            </a:r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 è il rapporto di 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Israele con gli altri popoli?</a:t>
            </a:r>
          </a:p>
          <a:p>
            <a:pPr marL="285750" lvl="0" indent="-285750" algn="just">
              <a:buFontTx/>
              <a:buChar char="-"/>
            </a:pPr>
            <a:endParaRPr lang="it-IT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alcuni profeti esilici e postesilici matura l’idea che le altre nazioni aderiranno al popolo di Dio e diventeranno  con lui 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solo popolo </a:t>
            </a: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25, 6-8; </a:t>
            </a:r>
            <a:r>
              <a:rPr lang="it-IT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Zc</a:t>
            </a: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2,15). 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 dell’esilio si pensava che ogni nazione avesse la sua divinità (Mi 4,5). Ora, parallelamente alla nascita della fede monoteistica, ovvero alla fede nell’esistenza di un solo Dio, creatore e salvatore d’Israele (</a:t>
            </a:r>
            <a:r>
              <a:rPr lang="it-IT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45,5-7; </a:t>
            </a:r>
            <a:r>
              <a:rPr lang="it-I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45, 14-15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 incomincia a registrarsi questo passaggio anche nella concezione delle nazioni.</a:t>
            </a:r>
          </a:p>
          <a:p>
            <a:pPr marL="285750" indent="-285750" algn="just">
              <a:buFontTx/>
              <a:buChar char="-"/>
            </a:pPr>
            <a:endParaRPr lang="it-IT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L’esilio è stato determinate in questo sviluppo. Israele prende  coscienza che Dio è presente  oltre i confini d’Israele, e si lascia incontrare da tutti, indipendentemente dal tempio. Cfr. </a:t>
            </a:r>
            <a:r>
              <a:rPr lang="it-IT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(la visione della Gloria); </a:t>
            </a:r>
            <a:r>
              <a:rPr lang="it-IT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 (io sarò per voi un tempio).</a:t>
            </a:r>
          </a:p>
          <a:p>
            <a:pPr marL="285750" indent="-285750" algn="just">
              <a:buFontTx/>
              <a:buChar char="-"/>
            </a:pPr>
            <a:endParaRPr lang="it-IT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Durante l’esilio, Israele comprende che il suo Dio è re di tutta la terra,  è unico, e  regna su tutte le nazioni. «Il Dio dell’alleanza è il Dio del mondo», «i cui piani si estendono molto al di là  di Israele» (</a:t>
            </a:r>
            <a:r>
              <a:rPr lang="it-IT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W.Eichrodt</a:t>
            </a:r>
            <a:r>
              <a:rPr lang="it-IT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Universalismo.</a:t>
            </a:r>
            <a:endParaRPr lang="it-IT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  <a:p>
            <a:pPr algn="ctr"/>
            <a:endParaRPr lang="it-IT" sz="135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314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Personalizzati 6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2725</TotalTime>
  <Words>2155</Words>
  <Application>Microsoft Macintosh PowerPoint</Application>
  <PresentationFormat>Presentazione su schermo (4:3)</PresentationFormat>
  <Paragraphs>168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Aptos</vt:lpstr>
      <vt:lpstr>Calibri</vt:lpstr>
      <vt:lpstr>Calibri Light</vt:lpstr>
      <vt:lpstr>Times New Roman</vt:lpstr>
      <vt:lpstr>Retrospettivo</vt:lpstr>
      <vt:lpstr> Il popolo di Dio  nei Profeti  di  D. Vincenzo Lopasso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Urbani Gianantonio</dc:creator>
  <cp:lastModifiedBy>Vincenzo Lopasso</cp:lastModifiedBy>
  <cp:revision>24</cp:revision>
  <dcterms:created xsi:type="dcterms:W3CDTF">2025-04-03T08:27:29Z</dcterms:created>
  <dcterms:modified xsi:type="dcterms:W3CDTF">2025-04-16T18:10:08Z</dcterms:modified>
</cp:coreProperties>
</file>